
<file path=[Content_Types].xml><?xml version="1.0" encoding="utf-8"?>
<Types xmlns="http://schemas.openxmlformats.org/package/2006/content-types">
  <Default Extension="png" ContentType="image/png"/>
  <Default Extension="emf" ContentType="image/x-emf"/>
  <Default Extension="mov" ContentType="video/quicktime"/>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1"/>
  </p:notesMasterIdLst>
  <p:sldIdLst>
    <p:sldId id="256" r:id="rId2"/>
    <p:sldId id="257" r:id="rId3"/>
    <p:sldId id="258" r:id="rId4"/>
    <p:sldId id="263" r:id="rId5"/>
    <p:sldId id="266" r:id="rId6"/>
    <p:sldId id="261" r:id="rId7"/>
    <p:sldId id="264" r:id="rId8"/>
    <p:sldId id="262" r:id="rId9"/>
    <p:sldId id="271" r:id="rId10"/>
    <p:sldId id="272" r:id="rId11"/>
    <p:sldId id="273" r:id="rId12"/>
    <p:sldId id="267" r:id="rId13"/>
    <p:sldId id="274" r:id="rId14"/>
    <p:sldId id="275" r:id="rId15"/>
    <p:sldId id="268" r:id="rId16"/>
    <p:sldId id="269" r:id="rId17"/>
    <p:sldId id="270" r:id="rId18"/>
    <p:sldId id="276" r:id="rId19"/>
    <p:sldId id="27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19"/>
    <p:restoredTop sz="94607"/>
  </p:normalViewPr>
  <p:slideViewPr>
    <p:cSldViewPr snapToGrid="0" snapToObjects="1">
      <p:cViewPr varScale="1">
        <p:scale>
          <a:sx n="124" d="100"/>
          <a:sy n="124" d="100"/>
        </p:scale>
        <p:origin x="48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3.png>
</file>

<file path=ppt/media/image19.png>
</file>

<file path=ppt/media/image2.tiff>
</file>

<file path=ppt/media/image20.png>
</file>

<file path=ppt/media/image21.png>
</file>

<file path=ppt/media/image3.png>
</file>

<file path=ppt/media/image4.png>
</file>

<file path=ppt/media/image5.png>
</file>

<file path=ppt/media/image6.png>
</file>

<file path=ppt/media/image7.tiff>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CF5F40-D117-CB4F-8F3E-8BF7E7C0DFD1}" type="datetimeFigureOut">
              <a:rPr lang="en-US" smtClean="0"/>
              <a:t>8/4/20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37A3D6-D8FD-F943-805A-D16C64ADB2CD}" type="slidenum">
              <a:rPr lang="en-US" smtClean="0"/>
              <a:t>‹#›</a:t>
            </a:fld>
            <a:endParaRPr lang="en-US"/>
          </a:p>
        </p:txBody>
      </p:sp>
    </p:spTree>
    <p:extLst>
      <p:ext uri="{BB962C8B-B14F-4D97-AF65-F5344CB8AC3E}">
        <p14:creationId xmlns:p14="http://schemas.microsoft.com/office/powerpoint/2010/main" val="2902271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37A3D6-D8FD-F943-805A-D16C64ADB2CD}" type="slidenum">
              <a:rPr lang="en-US" smtClean="0"/>
              <a:t>4</a:t>
            </a:fld>
            <a:endParaRPr lang="en-US"/>
          </a:p>
        </p:txBody>
      </p:sp>
    </p:spTree>
    <p:extLst>
      <p:ext uri="{BB962C8B-B14F-4D97-AF65-F5344CB8AC3E}">
        <p14:creationId xmlns:p14="http://schemas.microsoft.com/office/powerpoint/2010/main" val="3204516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box plots show the accuracy of 𝑆-𝐸 model, Gini, HVG and M3Drop in identifying differentially expressed genes on data simulated form NB distribution, corresponding to Fig. 1d (left). The r denotes the dispersion parameter in NB (Methods) and ‘sub’ represents the fraction of subpopulation. The center line indicates the median AUC value of n=50 repeated runs. The lower and upper hinges represent the 25th and 75th percentiles respectively, and whiskers denote 1.5 times the interquartile range.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box plots show the accuracy of 𝑆-𝐸 model, Gini, HVG and M3Drop in identifying differentially expressed genes on data simulated form ZINB distribution, corresponding to Fig. 1d (right). The center line indicates the median AUC value of n=50 repeated runs. The lower and upper hinges represent the 25th and 75th percentiles respectively, and whiskers denote 1.5 times the interquartile range.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BD37A3D6-D8FD-F943-805A-D16C64ADB2CD}" type="slidenum">
              <a:rPr lang="en-US" smtClean="0"/>
              <a:t>9</a:t>
            </a:fld>
            <a:endParaRPr lang="en-US"/>
          </a:p>
        </p:txBody>
      </p:sp>
    </p:spTree>
    <p:extLst>
      <p:ext uri="{BB962C8B-B14F-4D97-AF65-F5344CB8AC3E}">
        <p14:creationId xmlns:p14="http://schemas.microsoft.com/office/powerpoint/2010/main" val="3333322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37A3D6-D8FD-F943-805A-D16C64ADB2CD}" type="slidenum">
              <a:rPr lang="en-US" smtClean="0"/>
              <a:t>10</a:t>
            </a:fld>
            <a:endParaRPr lang="en-US"/>
          </a:p>
        </p:txBody>
      </p:sp>
    </p:spTree>
    <p:extLst>
      <p:ext uri="{BB962C8B-B14F-4D97-AF65-F5344CB8AC3E}">
        <p14:creationId xmlns:p14="http://schemas.microsoft.com/office/powerpoint/2010/main" val="722077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2 ROGUE use and performance. a The ROGUE index (reference factor K=45) decreases monotonically with increasing varied genes in each simulated mixture consisting of two cell types (1:1). The center line indicates the median ROGUE value of n =50 repeated simulations. The lower and upper hinges represent the 25th and 75th percentiles respectively, and whiskers denote 1.5 times the interquartile range. b The ROGUE values (reference factor K= 45) for the simulated mixtures with cell-type sizes ranging from 1:100 to 1:1. In each mixture, the number of varied genes was 1% of the total gene number (n = 20,000). The center line indicates the median ROUGE value of n =50 repeated simulations. The lower and upper hinges represent the 25th and 75th percentiles respectively, and whiskers denote 1.5 times the interquartile range. c Pearson correlations of S between the randomly down-sampled datasets (n =50 runs for each) and the entire datasets (2000 cells) simulated from both NB and ZINB distribution. The center line indicates the median correlation value. The lower and upper hinges represent the 25th and 75th percentiles respectively, and whiskers denote 1.5 times the interquartile range. d Sequencing depth distribution (total UMI counts across cells) for two simulated replicates. The replicate 2 has a sequencing depth ten times that of replicate 1. e The S–E plot of the mixture of replicates 1 and 2 is shown in d. f ROGUE values of n = 100 mixtures versus the silhouette values for every two replicates within individual mixtures. A high silhouette value indicates a substantial difference in sequencing depth between two replicates. g, h The S–E plots and corresponding ROGUE values of 10 cell populations from the PBMC dataset24. </a:t>
            </a:r>
            <a:r>
              <a:rPr lang="en-US" dirty="0" err="1"/>
              <a:t>i</a:t>
            </a:r>
            <a:r>
              <a:rPr lang="en-US" dirty="0"/>
              <a:t> Purity assessment of six human T-cell populations. j Purity evaluation of lung-cancer infiltrating DCs, with each point representing a patient. The center line indicates the median ROUGE value. The lower and upper hinges represent the 25th and 75th percentiles, respectively, and whiskers denote 1.5 times the interquartile range.</a:t>
            </a:r>
          </a:p>
        </p:txBody>
      </p:sp>
      <p:sp>
        <p:nvSpPr>
          <p:cNvPr id="4" name="Slide Number Placeholder 3"/>
          <p:cNvSpPr>
            <a:spLocks noGrp="1"/>
          </p:cNvSpPr>
          <p:nvPr>
            <p:ph type="sldNum" sz="quarter" idx="5"/>
          </p:nvPr>
        </p:nvSpPr>
        <p:spPr/>
        <p:txBody>
          <a:bodyPr/>
          <a:lstStyle/>
          <a:p>
            <a:fld id="{BD37A3D6-D8FD-F943-805A-D16C64ADB2CD}" type="slidenum">
              <a:rPr lang="en-US" smtClean="0"/>
              <a:t>12</a:t>
            </a:fld>
            <a:endParaRPr lang="en-US"/>
          </a:p>
        </p:txBody>
      </p:sp>
    </p:spTree>
    <p:extLst>
      <p:ext uri="{BB962C8B-B14F-4D97-AF65-F5344CB8AC3E}">
        <p14:creationId xmlns:p14="http://schemas.microsoft.com/office/powerpoint/2010/main" val="14738751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Fig. 3 ROGUE enhances single-cell clustering and cell-type identification. a t-SNE plots of a simulated dataset containing three cell types. Corresponding silhouette values (b) and average ROGUE values (c) when there were 2, 3, 4, and 5 putative clusters, respectively. d UMAP plots of lung-cancer-associated fibroblasts, color-coded by clusters in original paper (left; Supplementary Fig. 17a) and re-clustered labels (right). e ROGUE values of different clusters before (left) and after (right) re-clustering. Each point represents a patient. The center line indicates the median ROUGE value. The lower and upper hinges represent the 25th and 75th percentiles respectively, and whiskers denote 1.5 times the interquartile range. f UMAP plot of expression levels of MYH11 and MEF2C. g Differences in hallmark pathway activities scored using GSVA. </a:t>
            </a:r>
            <a:endParaRPr lang="en-US" dirty="0"/>
          </a:p>
          <a:p>
            <a:endParaRPr lang="en-US" dirty="0"/>
          </a:p>
        </p:txBody>
      </p:sp>
      <p:sp>
        <p:nvSpPr>
          <p:cNvPr id="4" name="Slide Number Placeholder 3"/>
          <p:cNvSpPr>
            <a:spLocks noGrp="1"/>
          </p:cNvSpPr>
          <p:nvPr>
            <p:ph type="sldNum" sz="quarter" idx="5"/>
          </p:nvPr>
        </p:nvSpPr>
        <p:spPr/>
        <p:txBody>
          <a:bodyPr/>
          <a:lstStyle/>
          <a:p>
            <a:fld id="{BD37A3D6-D8FD-F943-805A-D16C64ADB2CD}" type="slidenum">
              <a:rPr lang="en-US" smtClean="0"/>
              <a:t>15</a:t>
            </a:fld>
            <a:endParaRPr lang="en-US"/>
          </a:p>
        </p:txBody>
      </p:sp>
    </p:spTree>
    <p:extLst>
      <p:ext uri="{BB962C8B-B14F-4D97-AF65-F5344CB8AC3E}">
        <p14:creationId xmlns:p14="http://schemas.microsoft.com/office/powerpoint/2010/main" val="1965219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4 ROGUE-guided analysis in the identification of pure B-cell subtypes. a The S–E plots and ROGUE values of liver- and lung-tumor-infiltrating B cells, respectively. UMAP plots of 4291 B cells, color-coded by their associated clusters (b) and tissues (c). d Gene expression heatmap of seven B-cell clusters. Rows denote marker genes and columns denote different clusters. e ROGUE values of seven identified B-cell subtypes. Each point represents a patient. The center line indicates the median ROUGE value. The lower and upper hinges represent the 25th and 75th percentiles, respectively, and whiskers denote 1.5 times the interquartile range. f Tissue preference of each B-cell subtype in liver cancer estimated by RO/E27, the ratio of observed to expected cell numbers calculated by the chi-square test. g The average fractions of B_C02_ACTB and B_C04_MX1 in each patient across tissues, where error bars representing ±</a:t>
            </a:r>
            <a:r>
              <a:rPr lang="en-US" dirty="0" err="1"/>
              <a:t>s.e.m</a:t>
            </a:r>
            <a:r>
              <a:rPr lang="en-US" dirty="0"/>
              <a:t>. *p &lt; 0.05, **p &lt; 0.005, Student’s t test. The Kaplan–Meier curves of TCGA LUAD (h) and LIHC (</a:t>
            </a:r>
            <a:r>
              <a:rPr lang="en-US" dirty="0" err="1"/>
              <a:t>i</a:t>
            </a:r>
            <a:r>
              <a:rPr lang="en-US" dirty="0"/>
              <a:t>) patients grouped by the 13 markers (Supplementary Table 5) of B_C02_ACTB.</a:t>
            </a:r>
          </a:p>
        </p:txBody>
      </p:sp>
      <p:sp>
        <p:nvSpPr>
          <p:cNvPr id="4" name="Slide Number Placeholder 3"/>
          <p:cNvSpPr>
            <a:spLocks noGrp="1"/>
          </p:cNvSpPr>
          <p:nvPr>
            <p:ph type="sldNum" sz="quarter" idx="5"/>
          </p:nvPr>
        </p:nvSpPr>
        <p:spPr/>
        <p:txBody>
          <a:bodyPr/>
          <a:lstStyle/>
          <a:p>
            <a:fld id="{BD37A3D6-D8FD-F943-805A-D16C64ADB2CD}" type="slidenum">
              <a:rPr lang="en-US" smtClean="0"/>
              <a:t>16</a:t>
            </a:fld>
            <a:endParaRPr lang="en-US"/>
          </a:p>
        </p:txBody>
      </p:sp>
    </p:spTree>
    <p:extLst>
      <p:ext uri="{BB962C8B-B14F-4D97-AF65-F5344CB8AC3E}">
        <p14:creationId xmlns:p14="http://schemas.microsoft.com/office/powerpoint/2010/main" val="900641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97F55-93A9-1946-B249-3FAAE0675EF9}"/>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A3241F5-E75E-BC4F-A637-AB1473074B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7BC47A-760C-8448-A17E-7C74906AB17D}"/>
              </a:ext>
            </a:extLst>
          </p:cNvPr>
          <p:cNvSpPr>
            <a:spLocks noGrp="1"/>
          </p:cNvSpPr>
          <p:nvPr>
            <p:ph type="dt" sz="half" idx="10"/>
          </p:nvPr>
        </p:nvSpPr>
        <p:spPr/>
        <p:txBody>
          <a:bodyPr/>
          <a:lstStyle/>
          <a:p>
            <a:fld id="{9DFCD3D7-7EF6-AA45-A77F-09D73650A820}" type="datetime4">
              <a:rPr lang="en-US" smtClean="0"/>
              <a:t>August 4, 2020</a:t>
            </a:fld>
            <a:endParaRPr lang="en-US"/>
          </a:p>
        </p:txBody>
      </p:sp>
      <p:sp>
        <p:nvSpPr>
          <p:cNvPr id="5" name="Footer Placeholder 4">
            <a:extLst>
              <a:ext uri="{FF2B5EF4-FFF2-40B4-BE49-F238E27FC236}">
                <a16:creationId xmlns:a16="http://schemas.microsoft.com/office/drawing/2014/main" id="{2C357393-C5B1-C64D-BFF8-94820BCDCC3A}"/>
              </a:ext>
            </a:extLst>
          </p:cNvPr>
          <p:cNvSpPr>
            <a:spLocks noGrp="1"/>
          </p:cNvSpPr>
          <p:nvPr>
            <p:ph type="ftr" sz="quarter" idx="11"/>
          </p:nvPr>
        </p:nvSpPr>
        <p:spPr>
          <a:xfrm>
            <a:off x="4038600" y="6356350"/>
            <a:ext cx="4114800" cy="365125"/>
          </a:xfrm>
          <a:prstGeom prst="rect">
            <a:avLst/>
          </a:prstGeom>
        </p:spPr>
        <p:txBody>
          <a:bodyPr/>
          <a:lstStyle/>
          <a:p>
            <a:r>
              <a:rPr lang="en-US"/>
              <a:t>Zhuge/BJUT</a:t>
            </a:r>
          </a:p>
        </p:txBody>
      </p:sp>
      <p:sp>
        <p:nvSpPr>
          <p:cNvPr id="6" name="Slide Number Placeholder 5">
            <a:extLst>
              <a:ext uri="{FF2B5EF4-FFF2-40B4-BE49-F238E27FC236}">
                <a16:creationId xmlns:a16="http://schemas.microsoft.com/office/drawing/2014/main" id="{0A13423D-2CC9-2048-A1B1-DD0132EAD508}"/>
              </a:ext>
            </a:extLst>
          </p:cNvPr>
          <p:cNvSpPr>
            <a:spLocks noGrp="1"/>
          </p:cNvSpPr>
          <p:nvPr>
            <p:ph type="sldNum" sz="quarter" idx="12"/>
          </p:nvPr>
        </p:nvSpPr>
        <p:spPr/>
        <p:txBody>
          <a:bodyPr/>
          <a:lstStyle/>
          <a:p>
            <a:fld id="{A6E4847A-C04D-C04D-8DF3-199E59DC8820}" type="slidenum">
              <a:rPr lang="en-US" smtClean="0"/>
              <a:t>‹#›</a:t>
            </a:fld>
            <a:endParaRPr lang="en-US"/>
          </a:p>
        </p:txBody>
      </p:sp>
    </p:spTree>
    <p:extLst>
      <p:ext uri="{BB962C8B-B14F-4D97-AF65-F5344CB8AC3E}">
        <p14:creationId xmlns:p14="http://schemas.microsoft.com/office/powerpoint/2010/main" val="41623284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29F9D-0955-6348-9743-76900A5F3BF0}"/>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0D31CE9-F7DB-3942-B611-09B3A9818EF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9FCA24-FCE9-E048-9D34-12D7E8CEFB1C}"/>
              </a:ext>
            </a:extLst>
          </p:cNvPr>
          <p:cNvSpPr>
            <a:spLocks noGrp="1"/>
          </p:cNvSpPr>
          <p:nvPr>
            <p:ph type="dt" sz="half" idx="10"/>
          </p:nvPr>
        </p:nvSpPr>
        <p:spPr/>
        <p:txBody>
          <a:bodyPr/>
          <a:lstStyle/>
          <a:p>
            <a:fld id="{F3CC86A0-57EB-EA4A-B814-1C8D94B479E2}" type="datetime4">
              <a:rPr lang="en-US" smtClean="0"/>
              <a:t>August 4, 2020</a:t>
            </a:fld>
            <a:endParaRPr lang="en-US"/>
          </a:p>
        </p:txBody>
      </p:sp>
      <p:sp>
        <p:nvSpPr>
          <p:cNvPr id="5" name="Footer Placeholder 4">
            <a:extLst>
              <a:ext uri="{FF2B5EF4-FFF2-40B4-BE49-F238E27FC236}">
                <a16:creationId xmlns:a16="http://schemas.microsoft.com/office/drawing/2014/main" id="{90E7995D-9CA5-0643-AF63-116DC392DC47}"/>
              </a:ext>
            </a:extLst>
          </p:cNvPr>
          <p:cNvSpPr>
            <a:spLocks noGrp="1"/>
          </p:cNvSpPr>
          <p:nvPr>
            <p:ph type="ftr" sz="quarter" idx="11"/>
          </p:nvPr>
        </p:nvSpPr>
        <p:spPr>
          <a:xfrm>
            <a:off x="4038600" y="6356350"/>
            <a:ext cx="4114800" cy="365125"/>
          </a:xfrm>
          <a:prstGeom prst="rect">
            <a:avLst/>
          </a:prstGeom>
        </p:spPr>
        <p:txBody>
          <a:bodyPr/>
          <a:lstStyle/>
          <a:p>
            <a:r>
              <a:rPr lang="en-US"/>
              <a:t>Zhuge/BJUT</a:t>
            </a:r>
          </a:p>
        </p:txBody>
      </p:sp>
      <p:sp>
        <p:nvSpPr>
          <p:cNvPr id="6" name="Slide Number Placeholder 5">
            <a:extLst>
              <a:ext uri="{FF2B5EF4-FFF2-40B4-BE49-F238E27FC236}">
                <a16:creationId xmlns:a16="http://schemas.microsoft.com/office/drawing/2014/main" id="{FDA16A95-E88F-134A-8795-0447502DDD30}"/>
              </a:ext>
            </a:extLst>
          </p:cNvPr>
          <p:cNvSpPr>
            <a:spLocks noGrp="1"/>
          </p:cNvSpPr>
          <p:nvPr>
            <p:ph type="sldNum" sz="quarter" idx="12"/>
          </p:nvPr>
        </p:nvSpPr>
        <p:spPr/>
        <p:txBody>
          <a:bodyPr/>
          <a:lstStyle/>
          <a:p>
            <a:fld id="{A6E4847A-C04D-C04D-8DF3-199E59DC8820}" type="slidenum">
              <a:rPr lang="en-US" smtClean="0"/>
              <a:t>‹#›</a:t>
            </a:fld>
            <a:endParaRPr lang="en-US"/>
          </a:p>
        </p:txBody>
      </p:sp>
    </p:spTree>
    <p:extLst>
      <p:ext uri="{BB962C8B-B14F-4D97-AF65-F5344CB8AC3E}">
        <p14:creationId xmlns:p14="http://schemas.microsoft.com/office/powerpoint/2010/main" val="939803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0F9E20B-B27A-D54B-B104-CD7C1DF9C10C}"/>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C96B6A-C0E4-174B-924B-169FA534DC0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718454-7DB6-A149-B880-1A341F652C65}"/>
              </a:ext>
            </a:extLst>
          </p:cNvPr>
          <p:cNvSpPr>
            <a:spLocks noGrp="1"/>
          </p:cNvSpPr>
          <p:nvPr>
            <p:ph type="dt" sz="half" idx="10"/>
          </p:nvPr>
        </p:nvSpPr>
        <p:spPr/>
        <p:txBody>
          <a:bodyPr/>
          <a:lstStyle/>
          <a:p>
            <a:fld id="{38DC4F48-1CFA-1B40-9557-791C27576095}" type="datetime4">
              <a:rPr lang="en-US" smtClean="0"/>
              <a:t>August 4, 2020</a:t>
            </a:fld>
            <a:endParaRPr lang="en-US"/>
          </a:p>
        </p:txBody>
      </p:sp>
      <p:sp>
        <p:nvSpPr>
          <p:cNvPr id="5" name="Footer Placeholder 4">
            <a:extLst>
              <a:ext uri="{FF2B5EF4-FFF2-40B4-BE49-F238E27FC236}">
                <a16:creationId xmlns:a16="http://schemas.microsoft.com/office/drawing/2014/main" id="{C54E6DDE-CE6C-CC4D-BEA8-065B6D67AE87}"/>
              </a:ext>
            </a:extLst>
          </p:cNvPr>
          <p:cNvSpPr>
            <a:spLocks noGrp="1"/>
          </p:cNvSpPr>
          <p:nvPr>
            <p:ph type="ftr" sz="quarter" idx="11"/>
          </p:nvPr>
        </p:nvSpPr>
        <p:spPr>
          <a:xfrm>
            <a:off x="4038600" y="6356350"/>
            <a:ext cx="4114800" cy="365125"/>
          </a:xfrm>
          <a:prstGeom prst="rect">
            <a:avLst/>
          </a:prstGeom>
        </p:spPr>
        <p:txBody>
          <a:bodyPr/>
          <a:lstStyle/>
          <a:p>
            <a:r>
              <a:rPr lang="en-US"/>
              <a:t>Zhuge/BJUT</a:t>
            </a:r>
          </a:p>
        </p:txBody>
      </p:sp>
      <p:sp>
        <p:nvSpPr>
          <p:cNvPr id="6" name="Slide Number Placeholder 5">
            <a:extLst>
              <a:ext uri="{FF2B5EF4-FFF2-40B4-BE49-F238E27FC236}">
                <a16:creationId xmlns:a16="http://schemas.microsoft.com/office/drawing/2014/main" id="{75B13007-5CF3-B04D-BA56-D40B03AF1418}"/>
              </a:ext>
            </a:extLst>
          </p:cNvPr>
          <p:cNvSpPr>
            <a:spLocks noGrp="1"/>
          </p:cNvSpPr>
          <p:nvPr>
            <p:ph type="sldNum" sz="quarter" idx="12"/>
          </p:nvPr>
        </p:nvSpPr>
        <p:spPr/>
        <p:txBody>
          <a:bodyPr/>
          <a:lstStyle/>
          <a:p>
            <a:fld id="{A6E4847A-C04D-C04D-8DF3-199E59DC8820}" type="slidenum">
              <a:rPr lang="en-US" smtClean="0"/>
              <a:t>‹#›</a:t>
            </a:fld>
            <a:endParaRPr lang="en-US"/>
          </a:p>
        </p:txBody>
      </p:sp>
    </p:spTree>
    <p:extLst>
      <p:ext uri="{BB962C8B-B14F-4D97-AF65-F5344CB8AC3E}">
        <p14:creationId xmlns:p14="http://schemas.microsoft.com/office/powerpoint/2010/main" val="105549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021B4-8B12-DA47-82B8-52EAD82C5691}"/>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5D92F8D0-B38E-4F40-98CC-E922091062D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BC7FC-7DEB-3243-9B10-3EED936A230A}"/>
              </a:ext>
            </a:extLst>
          </p:cNvPr>
          <p:cNvSpPr>
            <a:spLocks noGrp="1"/>
          </p:cNvSpPr>
          <p:nvPr>
            <p:ph type="dt" sz="half" idx="10"/>
          </p:nvPr>
        </p:nvSpPr>
        <p:spPr/>
        <p:txBody>
          <a:bodyPr/>
          <a:lstStyle/>
          <a:p>
            <a:fld id="{792EC67B-F084-D448-A0C9-81B2891A2DE4}" type="datetime4">
              <a:rPr lang="en-US" smtClean="0"/>
              <a:t>August 4, 2020</a:t>
            </a:fld>
            <a:endParaRPr lang="en-US"/>
          </a:p>
        </p:txBody>
      </p:sp>
      <p:sp>
        <p:nvSpPr>
          <p:cNvPr id="5" name="Footer Placeholder 4">
            <a:extLst>
              <a:ext uri="{FF2B5EF4-FFF2-40B4-BE49-F238E27FC236}">
                <a16:creationId xmlns:a16="http://schemas.microsoft.com/office/drawing/2014/main" id="{D948654D-E06A-CE42-96EC-A2A57A30E4EC}"/>
              </a:ext>
            </a:extLst>
          </p:cNvPr>
          <p:cNvSpPr>
            <a:spLocks noGrp="1"/>
          </p:cNvSpPr>
          <p:nvPr>
            <p:ph type="ftr" sz="quarter" idx="11"/>
          </p:nvPr>
        </p:nvSpPr>
        <p:spPr>
          <a:xfrm>
            <a:off x="4038600" y="6356350"/>
            <a:ext cx="4114800" cy="365125"/>
          </a:xfrm>
          <a:prstGeom prst="rect">
            <a:avLst/>
          </a:prstGeom>
        </p:spPr>
        <p:txBody>
          <a:bodyPr/>
          <a:lstStyle/>
          <a:p>
            <a:r>
              <a:rPr lang="en-US"/>
              <a:t>Zhuge/BJUT</a:t>
            </a:r>
          </a:p>
        </p:txBody>
      </p:sp>
      <p:sp>
        <p:nvSpPr>
          <p:cNvPr id="6" name="Slide Number Placeholder 5">
            <a:extLst>
              <a:ext uri="{FF2B5EF4-FFF2-40B4-BE49-F238E27FC236}">
                <a16:creationId xmlns:a16="http://schemas.microsoft.com/office/drawing/2014/main" id="{FEC90B59-E6FE-FD4B-BF2C-547032AA756A}"/>
              </a:ext>
            </a:extLst>
          </p:cNvPr>
          <p:cNvSpPr>
            <a:spLocks noGrp="1"/>
          </p:cNvSpPr>
          <p:nvPr>
            <p:ph type="sldNum" sz="quarter" idx="12"/>
          </p:nvPr>
        </p:nvSpPr>
        <p:spPr/>
        <p:txBody>
          <a:bodyPr/>
          <a:lstStyle/>
          <a:p>
            <a:fld id="{A6E4847A-C04D-C04D-8DF3-199E59DC8820}" type="slidenum">
              <a:rPr lang="en-US" smtClean="0"/>
              <a:t>‹#›</a:t>
            </a:fld>
            <a:endParaRPr lang="en-US"/>
          </a:p>
        </p:txBody>
      </p:sp>
    </p:spTree>
    <p:extLst>
      <p:ext uri="{BB962C8B-B14F-4D97-AF65-F5344CB8AC3E}">
        <p14:creationId xmlns:p14="http://schemas.microsoft.com/office/powerpoint/2010/main" val="3376106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C8135-A7AE-9740-A29B-D98ECD480C7C}"/>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6B83612-4208-2B44-A73A-5B6F77F2E0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6FCCB81-6C23-B44E-AD0E-797AEF3E3D4F}"/>
              </a:ext>
            </a:extLst>
          </p:cNvPr>
          <p:cNvSpPr>
            <a:spLocks noGrp="1"/>
          </p:cNvSpPr>
          <p:nvPr>
            <p:ph type="dt" sz="half" idx="10"/>
          </p:nvPr>
        </p:nvSpPr>
        <p:spPr/>
        <p:txBody>
          <a:bodyPr/>
          <a:lstStyle/>
          <a:p>
            <a:fld id="{6560F893-9983-574B-9C7E-7D08100A665F}" type="datetime4">
              <a:rPr lang="en-US" smtClean="0"/>
              <a:t>August 4, 2020</a:t>
            </a:fld>
            <a:endParaRPr lang="en-US"/>
          </a:p>
        </p:txBody>
      </p:sp>
      <p:sp>
        <p:nvSpPr>
          <p:cNvPr id="5" name="Footer Placeholder 4">
            <a:extLst>
              <a:ext uri="{FF2B5EF4-FFF2-40B4-BE49-F238E27FC236}">
                <a16:creationId xmlns:a16="http://schemas.microsoft.com/office/drawing/2014/main" id="{4B08ABFC-65C2-A04E-B288-1081285B9390}"/>
              </a:ext>
            </a:extLst>
          </p:cNvPr>
          <p:cNvSpPr>
            <a:spLocks noGrp="1"/>
          </p:cNvSpPr>
          <p:nvPr>
            <p:ph type="ftr" sz="quarter" idx="11"/>
          </p:nvPr>
        </p:nvSpPr>
        <p:spPr>
          <a:xfrm>
            <a:off x="4038600" y="6356350"/>
            <a:ext cx="4114800" cy="365125"/>
          </a:xfrm>
          <a:prstGeom prst="rect">
            <a:avLst/>
          </a:prstGeom>
        </p:spPr>
        <p:txBody>
          <a:bodyPr/>
          <a:lstStyle/>
          <a:p>
            <a:r>
              <a:rPr lang="en-US"/>
              <a:t>Zhuge/BJUT</a:t>
            </a:r>
          </a:p>
        </p:txBody>
      </p:sp>
      <p:sp>
        <p:nvSpPr>
          <p:cNvPr id="6" name="Slide Number Placeholder 5">
            <a:extLst>
              <a:ext uri="{FF2B5EF4-FFF2-40B4-BE49-F238E27FC236}">
                <a16:creationId xmlns:a16="http://schemas.microsoft.com/office/drawing/2014/main" id="{3EB07D31-67DD-D84F-B0D2-B58141A08169}"/>
              </a:ext>
            </a:extLst>
          </p:cNvPr>
          <p:cNvSpPr>
            <a:spLocks noGrp="1"/>
          </p:cNvSpPr>
          <p:nvPr>
            <p:ph type="sldNum" sz="quarter" idx="12"/>
          </p:nvPr>
        </p:nvSpPr>
        <p:spPr/>
        <p:txBody>
          <a:bodyPr/>
          <a:lstStyle/>
          <a:p>
            <a:fld id="{A6E4847A-C04D-C04D-8DF3-199E59DC8820}" type="slidenum">
              <a:rPr lang="en-US" smtClean="0"/>
              <a:t>‹#›</a:t>
            </a:fld>
            <a:endParaRPr lang="en-US"/>
          </a:p>
        </p:txBody>
      </p:sp>
    </p:spTree>
    <p:extLst>
      <p:ext uri="{BB962C8B-B14F-4D97-AF65-F5344CB8AC3E}">
        <p14:creationId xmlns:p14="http://schemas.microsoft.com/office/powerpoint/2010/main" val="2131975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89E20-6AB4-AA4F-BFDE-1DDE6A40998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28EC9001-8C58-554D-B8CB-AD25098BC5D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02272C-43A0-AD4F-B336-7EADC9927A2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02277A1-7D56-744D-B940-6FFCE880347D}"/>
              </a:ext>
            </a:extLst>
          </p:cNvPr>
          <p:cNvSpPr>
            <a:spLocks noGrp="1"/>
          </p:cNvSpPr>
          <p:nvPr>
            <p:ph type="dt" sz="half" idx="10"/>
          </p:nvPr>
        </p:nvSpPr>
        <p:spPr/>
        <p:txBody>
          <a:bodyPr/>
          <a:lstStyle/>
          <a:p>
            <a:fld id="{6CF329B3-5248-E540-8CCA-FF7241AF850B}" type="datetime4">
              <a:rPr lang="en-US" smtClean="0"/>
              <a:t>August 4, 2020</a:t>
            </a:fld>
            <a:endParaRPr lang="en-US"/>
          </a:p>
        </p:txBody>
      </p:sp>
      <p:sp>
        <p:nvSpPr>
          <p:cNvPr id="6" name="Footer Placeholder 5">
            <a:extLst>
              <a:ext uri="{FF2B5EF4-FFF2-40B4-BE49-F238E27FC236}">
                <a16:creationId xmlns:a16="http://schemas.microsoft.com/office/drawing/2014/main" id="{F12BD7BE-E098-8F47-907A-58CC91FC0F61}"/>
              </a:ext>
            </a:extLst>
          </p:cNvPr>
          <p:cNvSpPr>
            <a:spLocks noGrp="1"/>
          </p:cNvSpPr>
          <p:nvPr>
            <p:ph type="ftr" sz="quarter" idx="11"/>
          </p:nvPr>
        </p:nvSpPr>
        <p:spPr>
          <a:xfrm>
            <a:off x="4038600" y="6356350"/>
            <a:ext cx="4114800" cy="365125"/>
          </a:xfrm>
          <a:prstGeom prst="rect">
            <a:avLst/>
          </a:prstGeom>
        </p:spPr>
        <p:txBody>
          <a:bodyPr/>
          <a:lstStyle/>
          <a:p>
            <a:r>
              <a:rPr lang="en-US"/>
              <a:t>Zhuge/BJUT</a:t>
            </a:r>
          </a:p>
        </p:txBody>
      </p:sp>
      <p:sp>
        <p:nvSpPr>
          <p:cNvPr id="7" name="Slide Number Placeholder 6">
            <a:extLst>
              <a:ext uri="{FF2B5EF4-FFF2-40B4-BE49-F238E27FC236}">
                <a16:creationId xmlns:a16="http://schemas.microsoft.com/office/drawing/2014/main" id="{02ECB350-1318-0D44-95E9-5A22A1A86A9B}"/>
              </a:ext>
            </a:extLst>
          </p:cNvPr>
          <p:cNvSpPr>
            <a:spLocks noGrp="1"/>
          </p:cNvSpPr>
          <p:nvPr>
            <p:ph type="sldNum" sz="quarter" idx="12"/>
          </p:nvPr>
        </p:nvSpPr>
        <p:spPr/>
        <p:txBody>
          <a:bodyPr/>
          <a:lstStyle/>
          <a:p>
            <a:fld id="{A6E4847A-C04D-C04D-8DF3-199E59DC8820}" type="slidenum">
              <a:rPr lang="en-US" smtClean="0"/>
              <a:t>‹#›</a:t>
            </a:fld>
            <a:endParaRPr lang="en-US"/>
          </a:p>
        </p:txBody>
      </p:sp>
    </p:spTree>
    <p:extLst>
      <p:ext uri="{BB962C8B-B14F-4D97-AF65-F5344CB8AC3E}">
        <p14:creationId xmlns:p14="http://schemas.microsoft.com/office/powerpoint/2010/main" val="2952101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D1F29-D09A-1348-84CD-CF42B09298E9}"/>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40684231-3460-1A44-894A-A0D6B5E34B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09C2748-0AC5-4A4C-9242-12270749999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0634CB3-6DD9-F347-B4C2-5A46D8222D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53CAC3E-265A-8043-84FD-8D1BE5287C1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30F5D81-0F7C-D749-A0BE-8FE2B4D75573}"/>
              </a:ext>
            </a:extLst>
          </p:cNvPr>
          <p:cNvSpPr>
            <a:spLocks noGrp="1"/>
          </p:cNvSpPr>
          <p:nvPr>
            <p:ph type="dt" sz="half" idx="10"/>
          </p:nvPr>
        </p:nvSpPr>
        <p:spPr/>
        <p:txBody>
          <a:bodyPr/>
          <a:lstStyle/>
          <a:p>
            <a:fld id="{C7B7F6DF-1663-2C42-9454-28E54CC9D8D3}" type="datetime4">
              <a:rPr lang="en-US" smtClean="0"/>
              <a:t>August 4, 2020</a:t>
            </a:fld>
            <a:endParaRPr lang="en-US"/>
          </a:p>
        </p:txBody>
      </p:sp>
      <p:sp>
        <p:nvSpPr>
          <p:cNvPr id="8" name="Footer Placeholder 7">
            <a:extLst>
              <a:ext uri="{FF2B5EF4-FFF2-40B4-BE49-F238E27FC236}">
                <a16:creationId xmlns:a16="http://schemas.microsoft.com/office/drawing/2014/main" id="{C496F5CF-9631-A54F-8448-3ABBEC692D92}"/>
              </a:ext>
            </a:extLst>
          </p:cNvPr>
          <p:cNvSpPr>
            <a:spLocks noGrp="1"/>
          </p:cNvSpPr>
          <p:nvPr>
            <p:ph type="ftr" sz="quarter" idx="11"/>
          </p:nvPr>
        </p:nvSpPr>
        <p:spPr>
          <a:xfrm>
            <a:off x="4038600" y="6356350"/>
            <a:ext cx="4114800" cy="365125"/>
          </a:xfrm>
          <a:prstGeom prst="rect">
            <a:avLst/>
          </a:prstGeom>
        </p:spPr>
        <p:txBody>
          <a:bodyPr/>
          <a:lstStyle/>
          <a:p>
            <a:r>
              <a:rPr lang="en-US"/>
              <a:t>Zhuge/BJUT</a:t>
            </a:r>
          </a:p>
        </p:txBody>
      </p:sp>
      <p:sp>
        <p:nvSpPr>
          <p:cNvPr id="9" name="Slide Number Placeholder 8">
            <a:extLst>
              <a:ext uri="{FF2B5EF4-FFF2-40B4-BE49-F238E27FC236}">
                <a16:creationId xmlns:a16="http://schemas.microsoft.com/office/drawing/2014/main" id="{3F8E1019-226E-D749-BDFE-04ABE85402B6}"/>
              </a:ext>
            </a:extLst>
          </p:cNvPr>
          <p:cNvSpPr>
            <a:spLocks noGrp="1"/>
          </p:cNvSpPr>
          <p:nvPr>
            <p:ph type="sldNum" sz="quarter" idx="12"/>
          </p:nvPr>
        </p:nvSpPr>
        <p:spPr/>
        <p:txBody>
          <a:bodyPr/>
          <a:lstStyle/>
          <a:p>
            <a:fld id="{A6E4847A-C04D-C04D-8DF3-199E59DC8820}" type="slidenum">
              <a:rPr lang="en-US" smtClean="0"/>
              <a:t>‹#›</a:t>
            </a:fld>
            <a:endParaRPr lang="en-US"/>
          </a:p>
        </p:txBody>
      </p:sp>
    </p:spTree>
    <p:extLst>
      <p:ext uri="{BB962C8B-B14F-4D97-AF65-F5344CB8AC3E}">
        <p14:creationId xmlns:p14="http://schemas.microsoft.com/office/powerpoint/2010/main" val="3667845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29523-A0FE-5541-86AE-AB7698A5A13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98D2F0D2-65E8-E246-BE02-5AAA57C98E0D}"/>
              </a:ext>
            </a:extLst>
          </p:cNvPr>
          <p:cNvSpPr>
            <a:spLocks noGrp="1"/>
          </p:cNvSpPr>
          <p:nvPr>
            <p:ph type="dt" sz="half" idx="10"/>
          </p:nvPr>
        </p:nvSpPr>
        <p:spPr/>
        <p:txBody>
          <a:bodyPr/>
          <a:lstStyle/>
          <a:p>
            <a:fld id="{ECBB7BAE-2EDD-344E-ACCE-88EF37774D6E}" type="datetime4">
              <a:rPr lang="en-US" smtClean="0"/>
              <a:t>August 4, 2020</a:t>
            </a:fld>
            <a:endParaRPr lang="en-US"/>
          </a:p>
        </p:txBody>
      </p:sp>
      <p:sp>
        <p:nvSpPr>
          <p:cNvPr id="4" name="Footer Placeholder 3">
            <a:extLst>
              <a:ext uri="{FF2B5EF4-FFF2-40B4-BE49-F238E27FC236}">
                <a16:creationId xmlns:a16="http://schemas.microsoft.com/office/drawing/2014/main" id="{2694E09F-95B3-3843-B840-79E9D1833429}"/>
              </a:ext>
            </a:extLst>
          </p:cNvPr>
          <p:cNvSpPr>
            <a:spLocks noGrp="1"/>
          </p:cNvSpPr>
          <p:nvPr>
            <p:ph type="ftr" sz="quarter" idx="11"/>
          </p:nvPr>
        </p:nvSpPr>
        <p:spPr>
          <a:xfrm>
            <a:off x="4038600" y="6356350"/>
            <a:ext cx="4114800" cy="365125"/>
          </a:xfrm>
          <a:prstGeom prst="rect">
            <a:avLst/>
          </a:prstGeom>
        </p:spPr>
        <p:txBody>
          <a:bodyPr/>
          <a:lstStyle/>
          <a:p>
            <a:r>
              <a:rPr lang="en-US"/>
              <a:t>Zhuge/BJUT</a:t>
            </a:r>
          </a:p>
        </p:txBody>
      </p:sp>
      <p:sp>
        <p:nvSpPr>
          <p:cNvPr id="5" name="Slide Number Placeholder 4">
            <a:extLst>
              <a:ext uri="{FF2B5EF4-FFF2-40B4-BE49-F238E27FC236}">
                <a16:creationId xmlns:a16="http://schemas.microsoft.com/office/drawing/2014/main" id="{A3AF4941-E9EF-6840-990D-EF995A843BD0}"/>
              </a:ext>
            </a:extLst>
          </p:cNvPr>
          <p:cNvSpPr>
            <a:spLocks noGrp="1"/>
          </p:cNvSpPr>
          <p:nvPr>
            <p:ph type="sldNum" sz="quarter" idx="12"/>
          </p:nvPr>
        </p:nvSpPr>
        <p:spPr/>
        <p:txBody>
          <a:bodyPr/>
          <a:lstStyle/>
          <a:p>
            <a:fld id="{A6E4847A-C04D-C04D-8DF3-199E59DC8820}" type="slidenum">
              <a:rPr lang="en-US" smtClean="0"/>
              <a:t>‹#›</a:t>
            </a:fld>
            <a:endParaRPr lang="en-US"/>
          </a:p>
        </p:txBody>
      </p:sp>
    </p:spTree>
    <p:extLst>
      <p:ext uri="{BB962C8B-B14F-4D97-AF65-F5344CB8AC3E}">
        <p14:creationId xmlns:p14="http://schemas.microsoft.com/office/powerpoint/2010/main" val="15175434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04F99A-B78D-A543-A893-124F5B7514B5}"/>
              </a:ext>
            </a:extLst>
          </p:cNvPr>
          <p:cNvSpPr>
            <a:spLocks noGrp="1"/>
          </p:cNvSpPr>
          <p:nvPr>
            <p:ph type="dt" sz="half" idx="10"/>
          </p:nvPr>
        </p:nvSpPr>
        <p:spPr/>
        <p:txBody>
          <a:bodyPr/>
          <a:lstStyle/>
          <a:p>
            <a:fld id="{D94D80F2-536A-C44F-98B2-98C5AE193EDA}" type="datetime4">
              <a:rPr lang="en-US" smtClean="0"/>
              <a:t>August 4, 2020</a:t>
            </a:fld>
            <a:endParaRPr lang="en-US"/>
          </a:p>
        </p:txBody>
      </p:sp>
      <p:sp>
        <p:nvSpPr>
          <p:cNvPr id="3" name="Footer Placeholder 2">
            <a:extLst>
              <a:ext uri="{FF2B5EF4-FFF2-40B4-BE49-F238E27FC236}">
                <a16:creationId xmlns:a16="http://schemas.microsoft.com/office/drawing/2014/main" id="{9C5988F4-DA9C-8C49-B598-FC37979A4C65}"/>
              </a:ext>
            </a:extLst>
          </p:cNvPr>
          <p:cNvSpPr>
            <a:spLocks noGrp="1"/>
          </p:cNvSpPr>
          <p:nvPr>
            <p:ph type="ftr" sz="quarter" idx="11"/>
          </p:nvPr>
        </p:nvSpPr>
        <p:spPr>
          <a:xfrm>
            <a:off x="4038600" y="6356350"/>
            <a:ext cx="4114800" cy="365125"/>
          </a:xfrm>
          <a:prstGeom prst="rect">
            <a:avLst/>
          </a:prstGeom>
        </p:spPr>
        <p:txBody>
          <a:bodyPr/>
          <a:lstStyle/>
          <a:p>
            <a:r>
              <a:rPr lang="en-US"/>
              <a:t>Zhuge/BJUT</a:t>
            </a:r>
          </a:p>
        </p:txBody>
      </p:sp>
      <p:sp>
        <p:nvSpPr>
          <p:cNvPr id="4" name="Slide Number Placeholder 3">
            <a:extLst>
              <a:ext uri="{FF2B5EF4-FFF2-40B4-BE49-F238E27FC236}">
                <a16:creationId xmlns:a16="http://schemas.microsoft.com/office/drawing/2014/main" id="{452DCC87-9E93-6F42-A288-D48F4EFBFA5C}"/>
              </a:ext>
            </a:extLst>
          </p:cNvPr>
          <p:cNvSpPr>
            <a:spLocks noGrp="1"/>
          </p:cNvSpPr>
          <p:nvPr>
            <p:ph type="sldNum" sz="quarter" idx="12"/>
          </p:nvPr>
        </p:nvSpPr>
        <p:spPr/>
        <p:txBody>
          <a:bodyPr/>
          <a:lstStyle/>
          <a:p>
            <a:fld id="{A6E4847A-C04D-C04D-8DF3-199E59DC8820}" type="slidenum">
              <a:rPr lang="en-US" smtClean="0"/>
              <a:t>‹#›</a:t>
            </a:fld>
            <a:endParaRPr lang="en-US"/>
          </a:p>
        </p:txBody>
      </p:sp>
    </p:spTree>
    <p:extLst>
      <p:ext uri="{BB962C8B-B14F-4D97-AF65-F5344CB8AC3E}">
        <p14:creationId xmlns:p14="http://schemas.microsoft.com/office/powerpoint/2010/main" val="2855899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2113D-F9C9-BA41-BC91-0C9DDFC2AE55}"/>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D30E07-B37B-9A4D-8604-89A4841D81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D037989-84E1-7D44-8DC8-F2B79AAC50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E3A5214-9141-4B41-BDB4-1C3AB05C2928}"/>
              </a:ext>
            </a:extLst>
          </p:cNvPr>
          <p:cNvSpPr>
            <a:spLocks noGrp="1"/>
          </p:cNvSpPr>
          <p:nvPr>
            <p:ph type="dt" sz="half" idx="10"/>
          </p:nvPr>
        </p:nvSpPr>
        <p:spPr/>
        <p:txBody>
          <a:bodyPr/>
          <a:lstStyle/>
          <a:p>
            <a:fld id="{F49F4CA8-438C-614E-9C5D-BB845DE1D8C8}" type="datetime4">
              <a:rPr lang="en-US" smtClean="0"/>
              <a:t>August 4, 2020</a:t>
            </a:fld>
            <a:endParaRPr lang="en-US"/>
          </a:p>
        </p:txBody>
      </p:sp>
      <p:sp>
        <p:nvSpPr>
          <p:cNvPr id="6" name="Footer Placeholder 5">
            <a:extLst>
              <a:ext uri="{FF2B5EF4-FFF2-40B4-BE49-F238E27FC236}">
                <a16:creationId xmlns:a16="http://schemas.microsoft.com/office/drawing/2014/main" id="{31B70CAE-2572-D744-AA13-D0AD3743B8F5}"/>
              </a:ext>
            </a:extLst>
          </p:cNvPr>
          <p:cNvSpPr>
            <a:spLocks noGrp="1"/>
          </p:cNvSpPr>
          <p:nvPr>
            <p:ph type="ftr" sz="quarter" idx="11"/>
          </p:nvPr>
        </p:nvSpPr>
        <p:spPr>
          <a:xfrm>
            <a:off x="4038600" y="6356350"/>
            <a:ext cx="4114800" cy="365125"/>
          </a:xfrm>
          <a:prstGeom prst="rect">
            <a:avLst/>
          </a:prstGeom>
        </p:spPr>
        <p:txBody>
          <a:bodyPr/>
          <a:lstStyle/>
          <a:p>
            <a:r>
              <a:rPr lang="en-US"/>
              <a:t>Zhuge/BJUT</a:t>
            </a:r>
          </a:p>
        </p:txBody>
      </p:sp>
      <p:sp>
        <p:nvSpPr>
          <p:cNvPr id="7" name="Slide Number Placeholder 6">
            <a:extLst>
              <a:ext uri="{FF2B5EF4-FFF2-40B4-BE49-F238E27FC236}">
                <a16:creationId xmlns:a16="http://schemas.microsoft.com/office/drawing/2014/main" id="{B35712D2-257A-BE40-B083-DE4BC61B67A7}"/>
              </a:ext>
            </a:extLst>
          </p:cNvPr>
          <p:cNvSpPr>
            <a:spLocks noGrp="1"/>
          </p:cNvSpPr>
          <p:nvPr>
            <p:ph type="sldNum" sz="quarter" idx="12"/>
          </p:nvPr>
        </p:nvSpPr>
        <p:spPr/>
        <p:txBody>
          <a:bodyPr/>
          <a:lstStyle/>
          <a:p>
            <a:fld id="{A6E4847A-C04D-C04D-8DF3-199E59DC8820}" type="slidenum">
              <a:rPr lang="en-US" smtClean="0"/>
              <a:t>‹#›</a:t>
            </a:fld>
            <a:endParaRPr lang="en-US"/>
          </a:p>
        </p:txBody>
      </p:sp>
    </p:spTree>
    <p:extLst>
      <p:ext uri="{BB962C8B-B14F-4D97-AF65-F5344CB8AC3E}">
        <p14:creationId xmlns:p14="http://schemas.microsoft.com/office/powerpoint/2010/main" val="4279824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2882E-535A-DB47-9D52-F0EACEF9822F}"/>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FA115E-EAAE-7648-BFD2-BA7CE1AE59C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2E2D68B-2226-2146-BEE4-A017884E40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DC222B1-9211-EC44-9B01-D717A7D00BB6}"/>
              </a:ext>
            </a:extLst>
          </p:cNvPr>
          <p:cNvSpPr>
            <a:spLocks noGrp="1"/>
          </p:cNvSpPr>
          <p:nvPr>
            <p:ph type="dt" sz="half" idx="10"/>
          </p:nvPr>
        </p:nvSpPr>
        <p:spPr/>
        <p:txBody>
          <a:bodyPr/>
          <a:lstStyle/>
          <a:p>
            <a:fld id="{C1FCFEC9-FA0B-A240-982D-9AEEBDC84727}" type="datetime4">
              <a:rPr lang="en-US" smtClean="0"/>
              <a:t>August 4, 2020</a:t>
            </a:fld>
            <a:endParaRPr lang="en-US"/>
          </a:p>
        </p:txBody>
      </p:sp>
      <p:sp>
        <p:nvSpPr>
          <p:cNvPr id="6" name="Footer Placeholder 5">
            <a:extLst>
              <a:ext uri="{FF2B5EF4-FFF2-40B4-BE49-F238E27FC236}">
                <a16:creationId xmlns:a16="http://schemas.microsoft.com/office/drawing/2014/main" id="{44405B5E-2D29-7943-BFEE-2B1EDA065473}"/>
              </a:ext>
            </a:extLst>
          </p:cNvPr>
          <p:cNvSpPr>
            <a:spLocks noGrp="1"/>
          </p:cNvSpPr>
          <p:nvPr>
            <p:ph type="ftr" sz="quarter" idx="11"/>
          </p:nvPr>
        </p:nvSpPr>
        <p:spPr>
          <a:xfrm>
            <a:off x="4038600" y="6356350"/>
            <a:ext cx="4114800" cy="365125"/>
          </a:xfrm>
          <a:prstGeom prst="rect">
            <a:avLst/>
          </a:prstGeom>
        </p:spPr>
        <p:txBody>
          <a:bodyPr/>
          <a:lstStyle/>
          <a:p>
            <a:r>
              <a:rPr lang="en-US"/>
              <a:t>Zhuge/BJUT</a:t>
            </a:r>
          </a:p>
        </p:txBody>
      </p:sp>
      <p:sp>
        <p:nvSpPr>
          <p:cNvPr id="7" name="Slide Number Placeholder 6">
            <a:extLst>
              <a:ext uri="{FF2B5EF4-FFF2-40B4-BE49-F238E27FC236}">
                <a16:creationId xmlns:a16="http://schemas.microsoft.com/office/drawing/2014/main" id="{01A4872C-BFAE-0D40-A5E8-39BCD6442ACD}"/>
              </a:ext>
            </a:extLst>
          </p:cNvPr>
          <p:cNvSpPr>
            <a:spLocks noGrp="1"/>
          </p:cNvSpPr>
          <p:nvPr>
            <p:ph type="sldNum" sz="quarter" idx="12"/>
          </p:nvPr>
        </p:nvSpPr>
        <p:spPr/>
        <p:txBody>
          <a:bodyPr/>
          <a:lstStyle/>
          <a:p>
            <a:fld id="{A6E4847A-C04D-C04D-8DF3-199E59DC8820}" type="slidenum">
              <a:rPr lang="en-US" smtClean="0"/>
              <a:t>‹#›</a:t>
            </a:fld>
            <a:endParaRPr lang="en-US"/>
          </a:p>
        </p:txBody>
      </p:sp>
    </p:spTree>
    <p:extLst>
      <p:ext uri="{BB962C8B-B14F-4D97-AF65-F5344CB8AC3E}">
        <p14:creationId xmlns:p14="http://schemas.microsoft.com/office/powerpoint/2010/main" val="537218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3A53995-7BD1-574A-9768-C44636B829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52E988-E60F-4141-A470-2091C34F5C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a:solidFill>
                  <a:schemeClr val="tx1">
                    <a:tint val="75000"/>
                  </a:schemeClr>
                </a:solidFill>
                <a:latin typeface="Times New Roman" panose="02020603050405020304" pitchFamily="18" charset="0"/>
                <a:ea typeface="SimSun" panose="02010600030101010101" pitchFamily="2" charset="-122"/>
                <a:cs typeface="Times New Roman" panose="02020603050405020304" pitchFamily="18" charset="0"/>
              </a:defRPr>
            </a:lvl1pPr>
          </a:lstStyle>
          <a:p>
            <a:fld id="{2969551D-BA48-F24C-8EAC-704BDB449CC7}" type="datetime4">
              <a:rPr lang="en-US" smtClean="0"/>
              <a:pPr/>
              <a:t>August 4, 2020</a:t>
            </a:fld>
            <a:endParaRPr lang="en-US"/>
          </a:p>
        </p:txBody>
      </p:sp>
      <p:sp>
        <p:nvSpPr>
          <p:cNvPr id="6" name="Slide Number Placeholder 5">
            <a:extLst>
              <a:ext uri="{FF2B5EF4-FFF2-40B4-BE49-F238E27FC236}">
                <a16:creationId xmlns:a16="http://schemas.microsoft.com/office/drawing/2014/main" id="{D75C885D-351A-B84C-B1B7-14E3A2F8EC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a:solidFill>
                  <a:schemeClr val="tx1">
                    <a:tint val="75000"/>
                  </a:schemeClr>
                </a:solidFill>
                <a:latin typeface="Times New Roman" panose="02020603050405020304" pitchFamily="18" charset="0"/>
                <a:ea typeface="SimSun" panose="02010600030101010101" pitchFamily="2" charset="-122"/>
                <a:cs typeface="Times New Roman" panose="02020603050405020304" pitchFamily="18" charset="0"/>
              </a:defRPr>
            </a:lvl1pPr>
          </a:lstStyle>
          <a:p>
            <a:fld id="{A6E4847A-C04D-C04D-8DF3-199E59DC8820}" type="slidenum">
              <a:rPr lang="en-US" smtClean="0"/>
              <a:pPr/>
              <a:t>‹#›</a:t>
            </a:fld>
            <a:endParaRPr lang="en-US" dirty="0"/>
          </a:p>
        </p:txBody>
      </p:sp>
      <p:sp>
        <p:nvSpPr>
          <p:cNvPr id="8" name="Title Placeholder 7">
            <a:extLst>
              <a:ext uri="{FF2B5EF4-FFF2-40B4-BE49-F238E27FC236}">
                <a16:creationId xmlns:a16="http://schemas.microsoft.com/office/drawing/2014/main" id="{6CF055C4-33EE-244A-A39F-8805EAC380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9" name="Footer Placeholder 8">
            <a:extLst>
              <a:ext uri="{FF2B5EF4-FFF2-40B4-BE49-F238E27FC236}">
                <a16:creationId xmlns:a16="http://schemas.microsoft.com/office/drawing/2014/main" id="{58540560-5779-C948-8C6B-D6F30FDCFC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a:solidFill>
                  <a:schemeClr val="tx1">
                    <a:tint val="75000"/>
                  </a:schemeClr>
                </a:solidFill>
                <a:latin typeface="Times New Roman" panose="02020603050405020304" pitchFamily="18" charset="0"/>
                <a:cs typeface="Times New Roman" panose="02020603050405020304" pitchFamily="18" charset="0"/>
              </a:defRPr>
            </a:lvl1pPr>
          </a:lstStyle>
          <a:p>
            <a:r>
              <a:rPr lang="en-US"/>
              <a:t>Zhuge/BJUT</a:t>
            </a:r>
          </a:p>
        </p:txBody>
      </p:sp>
    </p:spTree>
    <p:extLst>
      <p:ext uri="{BB962C8B-B14F-4D97-AF65-F5344CB8AC3E}">
        <p14:creationId xmlns:p14="http://schemas.microsoft.com/office/powerpoint/2010/main" val="26421052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4.xml"/><Relationship Id="rId4" Type="http://schemas.openxmlformats.org/officeDocument/2006/relationships/image" Target="../media/image16.emf"/></Relationships>
</file>

<file path=ppt/slides/_rels/slide1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FC086-F2EC-2641-8CEE-E535071C8A3D}"/>
              </a:ext>
            </a:extLst>
          </p:cNvPr>
          <p:cNvSpPr>
            <a:spLocks noGrp="1"/>
          </p:cNvSpPr>
          <p:nvPr>
            <p:ph type="ctrTitle"/>
          </p:nvPr>
        </p:nvSpPr>
        <p:spPr>
          <a:xfrm>
            <a:off x="1524000" y="2928257"/>
            <a:ext cx="9144000" cy="1034143"/>
          </a:xfrm>
        </p:spPr>
        <p:txBody>
          <a:bodyPr/>
          <a:lstStyle/>
          <a:p>
            <a:r>
              <a:rPr lang="ja-JP" altLang="en-US"/>
              <a:t>文献分享</a:t>
            </a:r>
            <a:endParaRPr lang="en-US" dirty="0"/>
          </a:p>
        </p:txBody>
      </p:sp>
      <p:sp>
        <p:nvSpPr>
          <p:cNvPr id="3" name="Subtitle 2">
            <a:extLst>
              <a:ext uri="{FF2B5EF4-FFF2-40B4-BE49-F238E27FC236}">
                <a16:creationId xmlns:a16="http://schemas.microsoft.com/office/drawing/2014/main" id="{C723A020-ED65-4941-9D4D-A07B23D4A110}"/>
              </a:ext>
            </a:extLst>
          </p:cNvPr>
          <p:cNvSpPr>
            <a:spLocks noGrp="1"/>
          </p:cNvSpPr>
          <p:nvPr>
            <p:ph type="subTitle" idx="1"/>
          </p:nvPr>
        </p:nvSpPr>
        <p:spPr>
          <a:xfrm>
            <a:off x="1524000" y="4288936"/>
            <a:ext cx="9144000" cy="1655762"/>
          </a:xfrm>
        </p:spPr>
        <p:txBody>
          <a:bodyPr/>
          <a:lstStyle/>
          <a:p>
            <a:r>
              <a:rPr lang="ja-JP" altLang="en-US" sz="3000"/>
              <a:t>诸葛昌靖</a:t>
            </a:r>
            <a:endParaRPr lang="en-US" altLang="ja-JP" sz="3000" dirty="0"/>
          </a:p>
          <a:p>
            <a:r>
              <a:rPr lang="en-US" altLang="ja-JP" sz="1800" dirty="0"/>
              <a:t>(</a:t>
            </a:r>
            <a:r>
              <a:rPr lang="ja-JP" altLang="en-US" sz="1800"/>
              <a:t>北京工业大学</a:t>
            </a:r>
            <a:r>
              <a:rPr lang="en-US" altLang="ja-JP" sz="1800" dirty="0"/>
              <a:t>)</a:t>
            </a:r>
          </a:p>
          <a:p>
            <a:fld id="{D1FA2EDA-6CD3-5248-B10A-10E793176A5D}" type="datetime4">
              <a:rPr lang="en-US" altLang="ja-JP" sz="1800" dirty="0" smtClean="0"/>
              <a:t>August 4, 2020</a:t>
            </a:fld>
            <a:endParaRPr lang="en-US" altLang="ja-JP" dirty="0"/>
          </a:p>
        </p:txBody>
      </p:sp>
      <p:pic>
        <p:nvPicPr>
          <p:cNvPr id="5" name="Picture 4">
            <a:extLst>
              <a:ext uri="{FF2B5EF4-FFF2-40B4-BE49-F238E27FC236}">
                <a16:creationId xmlns:a16="http://schemas.microsoft.com/office/drawing/2014/main" id="{978D3A5C-92A1-DD44-99D7-7AEDBD23AC01}"/>
              </a:ext>
            </a:extLst>
          </p:cNvPr>
          <p:cNvPicPr>
            <a:picLocks noChangeAspect="1"/>
          </p:cNvPicPr>
          <p:nvPr/>
        </p:nvPicPr>
        <p:blipFill>
          <a:blip r:embed="rId2"/>
          <a:stretch>
            <a:fillRect/>
          </a:stretch>
        </p:blipFill>
        <p:spPr>
          <a:xfrm>
            <a:off x="214992" y="43542"/>
            <a:ext cx="6689242" cy="2882905"/>
          </a:xfrm>
          <a:prstGeom prst="rect">
            <a:avLst/>
          </a:prstGeom>
        </p:spPr>
      </p:pic>
    </p:spTree>
    <p:extLst>
      <p:ext uri="{BB962C8B-B14F-4D97-AF65-F5344CB8AC3E}">
        <p14:creationId xmlns:p14="http://schemas.microsoft.com/office/powerpoint/2010/main" val="3941509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05F4E-9F5B-454A-A159-07105325E6F5}"/>
              </a:ext>
            </a:extLst>
          </p:cNvPr>
          <p:cNvSpPr>
            <a:spLocks noGrp="1"/>
          </p:cNvSpPr>
          <p:nvPr>
            <p:ph type="title"/>
          </p:nvPr>
        </p:nvSpPr>
        <p:spPr/>
        <p:txBody>
          <a:bodyPr/>
          <a:lstStyle/>
          <a:p>
            <a:r>
              <a:rPr lang="ja-JP" altLang="en-US"/>
              <a:t>区分能力的比较</a:t>
            </a:r>
            <a:endParaRPr lang="en-US" dirty="0"/>
          </a:p>
        </p:txBody>
      </p:sp>
      <p:pic>
        <p:nvPicPr>
          <p:cNvPr id="12" name="Content Placeholder 11">
            <a:extLst>
              <a:ext uri="{FF2B5EF4-FFF2-40B4-BE49-F238E27FC236}">
                <a16:creationId xmlns:a16="http://schemas.microsoft.com/office/drawing/2014/main" id="{0CF6D4BE-1562-A449-BDEE-C8F97728461C}"/>
              </a:ext>
            </a:extLst>
          </p:cNvPr>
          <p:cNvPicPr>
            <a:picLocks noGrp="1" noChangeAspect="1"/>
          </p:cNvPicPr>
          <p:nvPr>
            <p:ph sz="half" idx="1"/>
          </p:nvPr>
        </p:nvPicPr>
        <p:blipFill>
          <a:blip r:embed="rId3"/>
          <a:stretch>
            <a:fillRect/>
          </a:stretch>
        </p:blipFill>
        <p:spPr>
          <a:xfrm>
            <a:off x="838200" y="1235947"/>
            <a:ext cx="3877638" cy="5575144"/>
          </a:xfrm>
          <a:prstGeom prst="rect">
            <a:avLst/>
          </a:prstGeom>
        </p:spPr>
      </p:pic>
      <p:pic>
        <p:nvPicPr>
          <p:cNvPr id="14" name="Content Placeholder 13">
            <a:extLst>
              <a:ext uri="{FF2B5EF4-FFF2-40B4-BE49-F238E27FC236}">
                <a16:creationId xmlns:a16="http://schemas.microsoft.com/office/drawing/2014/main" id="{CA21E8F0-3F86-5143-9D59-7D05EAF1FFE2}"/>
              </a:ext>
            </a:extLst>
          </p:cNvPr>
          <p:cNvPicPr>
            <a:picLocks noGrp="1" noChangeAspect="1"/>
          </p:cNvPicPr>
          <p:nvPr>
            <p:ph sz="half" idx="2"/>
          </p:nvPr>
        </p:nvPicPr>
        <p:blipFill>
          <a:blip r:embed="rId4"/>
          <a:stretch>
            <a:fillRect/>
          </a:stretch>
        </p:blipFill>
        <p:spPr>
          <a:xfrm>
            <a:off x="6664860" y="111516"/>
            <a:ext cx="4688940" cy="6609959"/>
          </a:xfrm>
          <a:prstGeom prst="rect">
            <a:avLst/>
          </a:prstGeom>
        </p:spPr>
      </p:pic>
      <p:sp>
        <p:nvSpPr>
          <p:cNvPr id="7" name="Date Placeholder 6">
            <a:extLst>
              <a:ext uri="{FF2B5EF4-FFF2-40B4-BE49-F238E27FC236}">
                <a16:creationId xmlns:a16="http://schemas.microsoft.com/office/drawing/2014/main" id="{FE75E250-73E6-E042-9FFD-A40FF001B952}"/>
              </a:ext>
            </a:extLst>
          </p:cNvPr>
          <p:cNvSpPr>
            <a:spLocks noGrp="1"/>
          </p:cNvSpPr>
          <p:nvPr>
            <p:ph type="dt" sz="half" idx="10"/>
          </p:nvPr>
        </p:nvSpPr>
        <p:spPr/>
        <p:txBody>
          <a:bodyPr/>
          <a:lstStyle/>
          <a:p>
            <a:fld id="{C7B7F6DF-1663-2C42-9454-28E54CC9D8D3}" type="datetime4">
              <a:rPr lang="en-US" smtClean="0"/>
              <a:t>August 4, 2020</a:t>
            </a:fld>
            <a:endParaRPr lang="en-US"/>
          </a:p>
        </p:txBody>
      </p:sp>
      <p:sp>
        <p:nvSpPr>
          <p:cNvPr id="8" name="Footer Placeholder 7">
            <a:extLst>
              <a:ext uri="{FF2B5EF4-FFF2-40B4-BE49-F238E27FC236}">
                <a16:creationId xmlns:a16="http://schemas.microsoft.com/office/drawing/2014/main" id="{A0726E5B-BF37-1948-A6CA-916BAC25FB6D}"/>
              </a:ext>
            </a:extLst>
          </p:cNvPr>
          <p:cNvSpPr>
            <a:spLocks noGrp="1"/>
          </p:cNvSpPr>
          <p:nvPr>
            <p:ph type="ftr" sz="quarter" idx="11"/>
          </p:nvPr>
        </p:nvSpPr>
        <p:spPr/>
        <p:txBody>
          <a:bodyPr/>
          <a:lstStyle/>
          <a:p>
            <a:r>
              <a:rPr lang="en-US"/>
              <a:t>Zhuge/BJUT</a:t>
            </a:r>
          </a:p>
        </p:txBody>
      </p:sp>
      <p:sp>
        <p:nvSpPr>
          <p:cNvPr id="9" name="Slide Number Placeholder 8">
            <a:extLst>
              <a:ext uri="{FF2B5EF4-FFF2-40B4-BE49-F238E27FC236}">
                <a16:creationId xmlns:a16="http://schemas.microsoft.com/office/drawing/2014/main" id="{6AF48C87-630A-3546-9192-1B6828347DFD}"/>
              </a:ext>
            </a:extLst>
          </p:cNvPr>
          <p:cNvSpPr>
            <a:spLocks noGrp="1"/>
          </p:cNvSpPr>
          <p:nvPr>
            <p:ph type="sldNum" sz="quarter" idx="12"/>
          </p:nvPr>
        </p:nvSpPr>
        <p:spPr/>
        <p:txBody>
          <a:bodyPr/>
          <a:lstStyle/>
          <a:p>
            <a:fld id="{A6E4847A-C04D-C04D-8DF3-199E59DC8820}" type="slidenum">
              <a:rPr lang="en-US" smtClean="0"/>
              <a:t>10</a:t>
            </a:fld>
            <a:endParaRPr lang="en-US"/>
          </a:p>
        </p:txBody>
      </p:sp>
    </p:spTree>
    <p:extLst>
      <p:ext uri="{BB962C8B-B14F-4D97-AF65-F5344CB8AC3E}">
        <p14:creationId xmlns:p14="http://schemas.microsoft.com/office/powerpoint/2010/main" val="895551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E1A81-D4D3-9E48-8849-9F121295E573}"/>
              </a:ext>
            </a:extLst>
          </p:cNvPr>
          <p:cNvSpPr>
            <a:spLocks noGrp="1"/>
          </p:cNvSpPr>
          <p:nvPr>
            <p:ph type="title"/>
          </p:nvPr>
        </p:nvSpPr>
        <p:spPr/>
        <p:txBody>
          <a:bodyPr/>
          <a:lstStyle/>
          <a:p>
            <a:endParaRPr lang="en-US" dirty="0"/>
          </a:p>
        </p:txBody>
      </p:sp>
      <p:pic>
        <p:nvPicPr>
          <p:cNvPr id="9" name="Content Placeholder 8">
            <a:extLst>
              <a:ext uri="{FF2B5EF4-FFF2-40B4-BE49-F238E27FC236}">
                <a16:creationId xmlns:a16="http://schemas.microsoft.com/office/drawing/2014/main" id="{17E07AFC-E161-E34B-8F05-2885CC82435B}"/>
              </a:ext>
            </a:extLst>
          </p:cNvPr>
          <p:cNvPicPr>
            <a:picLocks noGrp="1" noChangeAspect="1"/>
          </p:cNvPicPr>
          <p:nvPr>
            <p:ph sz="half" idx="1"/>
          </p:nvPr>
        </p:nvPicPr>
        <p:blipFill>
          <a:blip r:embed="rId2"/>
          <a:stretch>
            <a:fillRect/>
          </a:stretch>
        </p:blipFill>
        <p:spPr>
          <a:xfrm>
            <a:off x="838200" y="1783288"/>
            <a:ext cx="5063876" cy="4652707"/>
          </a:xfrm>
          <a:prstGeom prst="rect">
            <a:avLst/>
          </a:prstGeom>
        </p:spPr>
      </p:pic>
      <p:pic>
        <p:nvPicPr>
          <p:cNvPr id="10" name="Content Placeholder 9">
            <a:extLst>
              <a:ext uri="{FF2B5EF4-FFF2-40B4-BE49-F238E27FC236}">
                <a16:creationId xmlns:a16="http://schemas.microsoft.com/office/drawing/2014/main" id="{CB7536DC-7BE2-B548-A085-06E383F127B3}"/>
              </a:ext>
            </a:extLst>
          </p:cNvPr>
          <p:cNvPicPr>
            <a:picLocks noGrp="1" noChangeAspect="1"/>
          </p:cNvPicPr>
          <p:nvPr>
            <p:ph sz="half" idx="2"/>
          </p:nvPr>
        </p:nvPicPr>
        <p:blipFill>
          <a:blip r:embed="rId3"/>
          <a:stretch>
            <a:fillRect/>
          </a:stretch>
        </p:blipFill>
        <p:spPr>
          <a:xfrm>
            <a:off x="6996629" y="1783288"/>
            <a:ext cx="4357171" cy="4899480"/>
          </a:xfrm>
          <a:prstGeom prst="rect">
            <a:avLst/>
          </a:prstGeom>
        </p:spPr>
      </p:pic>
      <p:sp>
        <p:nvSpPr>
          <p:cNvPr id="5" name="Date Placeholder 4">
            <a:extLst>
              <a:ext uri="{FF2B5EF4-FFF2-40B4-BE49-F238E27FC236}">
                <a16:creationId xmlns:a16="http://schemas.microsoft.com/office/drawing/2014/main" id="{B8113C11-1B7F-FC48-9873-873A8771916F}"/>
              </a:ext>
            </a:extLst>
          </p:cNvPr>
          <p:cNvSpPr>
            <a:spLocks noGrp="1"/>
          </p:cNvSpPr>
          <p:nvPr>
            <p:ph type="dt" sz="half" idx="10"/>
          </p:nvPr>
        </p:nvSpPr>
        <p:spPr/>
        <p:txBody>
          <a:bodyPr/>
          <a:lstStyle/>
          <a:p>
            <a:fld id="{6CF329B3-5248-E540-8CCA-FF7241AF850B}" type="datetime4">
              <a:rPr lang="en-US" smtClean="0"/>
              <a:t>August 4, 2020</a:t>
            </a:fld>
            <a:endParaRPr lang="en-US"/>
          </a:p>
        </p:txBody>
      </p:sp>
      <p:sp>
        <p:nvSpPr>
          <p:cNvPr id="6" name="Footer Placeholder 5">
            <a:extLst>
              <a:ext uri="{FF2B5EF4-FFF2-40B4-BE49-F238E27FC236}">
                <a16:creationId xmlns:a16="http://schemas.microsoft.com/office/drawing/2014/main" id="{459B7AB6-7CE3-404D-8FCF-F1915674811A}"/>
              </a:ext>
            </a:extLst>
          </p:cNvPr>
          <p:cNvSpPr>
            <a:spLocks noGrp="1"/>
          </p:cNvSpPr>
          <p:nvPr>
            <p:ph type="ftr" sz="quarter" idx="11"/>
          </p:nvPr>
        </p:nvSpPr>
        <p:spPr/>
        <p:txBody>
          <a:bodyPr/>
          <a:lstStyle/>
          <a:p>
            <a:r>
              <a:rPr lang="en-US"/>
              <a:t>Zhuge/BJUT</a:t>
            </a:r>
          </a:p>
        </p:txBody>
      </p:sp>
      <p:sp>
        <p:nvSpPr>
          <p:cNvPr id="7" name="Slide Number Placeholder 6">
            <a:extLst>
              <a:ext uri="{FF2B5EF4-FFF2-40B4-BE49-F238E27FC236}">
                <a16:creationId xmlns:a16="http://schemas.microsoft.com/office/drawing/2014/main" id="{2C39F671-15B8-C74B-8A28-485CC3BFE0B0}"/>
              </a:ext>
            </a:extLst>
          </p:cNvPr>
          <p:cNvSpPr>
            <a:spLocks noGrp="1"/>
          </p:cNvSpPr>
          <p:nvPr>
            <p:ph type="sldNum" sz="quarter" idx="12"/>
          </p:nvPr>
        </p:nvSpPr>
        <p:spPr/>
        <p:txBody>
          <a:bodyPr/>
          <a:lstStyle/>
          <a:p>
            <a:fld id="{A6E4847A-C04D-C04D-8DF3-199E59DC8820}" type="slidenum">
              <a:rPr lang="en-US" smtClean="0"/>
              <a:t>11</a:t>
            </a:fld>
            <a:endParaRPr lang="en-US"/>
          </a:p>
        </p:txBody>
      </p:sp>
    </p:spTree>
    <p:extLst>
      <p:ext uri="{BB962C8B-B14F-4D97-AF65-F5344CB8AC3E}">
        <p14:creationId xmlns:p14="http://schemas.microsoft.com/office/powerpoint/2010/main" val="1054507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DA38F-5853-EC48-8D87-67F70C1F2487}"/>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CC006BE-B1C3-F14F-831D-4F2868AD96F2}"/>
              </a:ext>
            </a:extLst>
          </p:cNvPr>
          <p:cNvSpPr>
            <a:spLocks noGrp="1"/>
          </p:cNvSpPr>
          <p:nvPr>
            <p:ph sz="half" idx="1"/>
          </p:nvPr>
        </p:nvSpPr>
        <p:spPr/>
        <p:txBody>
          <a:bodyPr/>
          <a:lstStyle/>
          <a:p>
            <a:endParaRPr lang="en-US" dirty="0"/>
          </a:p>
        </p:txBody>
      </p:sp>
      <p:pic>
        <p:nvPicPr>
          <p:cNvPr id="9" name="Content Placeholder 8">
            <a:extLst>
              <a:ext uri="{FF2B5EF4-FFF2-40B4-BE49-F238E27FC236}">
                <a16:creationId xmlns:a16="http://schemas.microsoft.com/office/drawing/2014/main" id="{925AB8CB-8465-3842-AA58-1ACB440566D5}"/>
              </a:ext>
            </a:extLst>
          </p:cNvPr>
          <p:cNvPicPr>
            <a:picLocks noGrp="1" noChangeAspect="1"/>
          </p:cNvPicPr>
          <p:nvPr>
            <p:ph sz="half" idx="2"/>
          </p:nvPr>
        </p:nvPicPr>
        <p:blipFill>
          <a:blip r:embed="rId3"/>
          <a:stretch>
            <a:fillRect/>
          </a:stretch>
        </p:blipFill>
        <p:spPr>
          <a:xfrm>
            <a:off x="6599502" y="119344"/>
            <a:ext cx="5109897" cy="6237006"/>
          </a:xfrm>
        </p:spPr>
      </p:pic>
      <p:sp>
        <p:nvSpPr>
          <p:cNvPr id="5" name="Date Placeholder 4">
            <a:extLst>
              <a:ext uri="{FF2B5EF4-FFF2-40B4-BE49-F238E27FC236}">
                <a16:creationId xmlns:a16="http://schemas.microsoft.com/office/drawing/2014/main" id="{A5FB95A9-38AB-F34E-A65C-6F4AEC7FA468}"/>
              </a:ext>
            </a:extLst>
          </p:cNvPr>
          <p:cNvSpPr>
            <a:spLocks noGrp="1"/>
          </p:cNvSpPr>
          <p:nvPr>
            <p:ph type="dt" sz="half" idx="10"/>
          </p:nvPr>
        </p:nvSpPr>
        <p:spPr/>
        <p:txBody>
          <a:bodyPr/>
          <a:lstStyle/>
          <a:p>
            <a:fld id="{6CF329B3-5248-E540-8CCA-FF7241AF850B}" type="datetime4">
              <a:rPr lang="en-US" smtClean="0"/>
              <a:t>August 4, 2020</a:t>
            </a:fld>
            <a:endParaRPr lang="en-US"/>
          </a:p>
        </p:txBody>
      </p:sp>
      <p:sp>
        <p:nvSpPr>
          <p:cNvPr id="6" name="Footer Placeholder 5">
            <a:extLst>
              <a:ext uri="{FF2B5EF4-FFF2-40B4-BE49-F238E27FC236}">
                <a16:creationId xmlns:a16="http://schemas.microsoft.com/office/drawing/2014/main" id="{673DCB00-1028-2D4F-82CB-D59B7EC91E43}"/>
              </a:ext>
            </a:extLst>
          </p:cNvPr>
          <p:cNvSpPr>
            <a:spLocks noGrp="1"/>
          </p:cNvSpPr>
          <p:nvPr>
            <p:ph type="ftr" sz="quarter" idx="11"/>
          </p:nvPr>
        </p:nvSpPr>
        <p:spPr/>
        <p:txBody>
          <a:bodyPr/>
          <a:lstStyle/>
          <a:p>
            <a:r>
              <a:rPr lang="en-US"/>
              <a:t>Zhuge/BJUT</a:t>
            </a:r>
          </a:p>
        </p:txBody>
      </p:sp>
      <p:sp>
        <p:nvSpPr>
          <p:cNvPr id="7" name="Slide Number Placeholder 6">
            <a:extLst>
              <a:ext uri="{FF2B5EF4-FFF2-40B4-BE49-F238E27FC236}">
                <a16:creationId xmlns:a16="http://schemas.microsoft.com/office/drawing/2014/main" id="{1F82D4C2-58A3-D94F-B782-9289BF268DDC}"/>
              </a:ext>
            </a:extLst>
          </p:cNvPr>
          <p:cNvSpPr>
            <a:spLocks noGrp="1"/>
          </p:cNvSpPr>
          <p:nvPr>
            <p:ph type="sldNum" sz="quarter" idx="12"/>
          </p:nvPr>
        </p:nvSpPr>
        <p:spPr/>
        <p:txBody>
          <a:bodyPr/>
          <a:lstStyle/>
          <a:p>
            <a:fld id="{A6E4847A-C04D-C04D-8DF3-199E59DC8820}" type="slidenum">
              <a:rPr lang="en-US" smtClean="0"/>
              <a:t>12</a:t>
            </a:fld>
            <a:endParaRPr lang="en-US"/>
          </a:p>
        </p:txBody>
      </p:sp>
    </p:spTree>
    <p:extLst>
      <p:ext uri="{BB962C8B-B14F-4D97-AF65-F5344CB8AC3E}">
        <p14:creationId xmlns:p14="http://schemas.microsoft.com/office/powerpoint/2010/main" val="25489439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CC9B8-A299-3C41-BAFE-E2681661ED98}"/>
              </a:ext>
            </a:extLst>
          </p:cNvPr>
          <p:cNvSpPr>
            <a:spLocks noGrp="1"/>
          </p:cNvSpPr>
          <p:nvPr>
            <p:ph type="title"/>
          </p:nvPr>
        </p:nvSpPr>
        <p:spPr/>
        <p:txBody>
          <a:bodyPr/>
          <a:lstStyle/>
          <a:p>
            <a:endParaRPr lang="en-US"/>
          </a:p>
        </p:txBody>
      </p:sp>
      <p:pic>
        <p:nvPicPr>
          <p:cNvPr id="8" name="Content Placeholder 7">
            <a:extLst>
              <a:ext uri="{FF2B5EF4-FFF2-40B4-BE49-F238E27FC236}">
                <a16:creationId xmlns:a16="http://schemas.microsoft.com/office/drawing/2014/main" id="{9A9C2F14-75E6-404C-B893-966C12AC152C}"/>
              </a:ext>
            </a:extLst>
          </p:cNvPr>
          <p:cNvPicPr>
            <a:picLocks noGrp="1" noChangeAspect="1"/>
          </p:cNvPicPr>
          <p:nvPr>
            <p:ph sz="half" idx="1"/>
          </p:nvPr>
        </p:nvPicPr>
        <p:blipFill>
          <a:blip r:embed="rId2"/>
          <a:stretch>
            <a:fillRect/>
          </a:stretch>
        </p:blipFill>
        <p:spPr>
          <a:xfrm>
            <a:off x="711199" y="1854994"/>
            <a:ext cx="5901777" cy="4501356"/>
          </a:xfrm>
          <a:prstGeom prst="rect">
            <a:avLst/>
          </a:prstGeom>
        </p:spPr>
      </p:pic>
      <p:pic>
        <p:nvPicPr>
          <p:cNvPr id="9" name="Content Placeholder 8">
            <a:extLst>
              <a:ext uri="{FF2B5EF4-FFF2-40B4-BE49-F238E27FC236}">
                <a16:creationId xmlns:a16="http://schemas.microsoft.com/office/drawing/2014/main" id="{29C73829-E082-9344-8B5D-7972A89C1A13}"/>
              </a:ext>
            </a:extLst>
          </p:cNvPr>
          <p:cNvPicPr>
            <a:picLocks noGrp="1" noChangeAspect="1"/>
          </p:cNvPicPr>
          <p:nvPr>
            <p:ph sz="half" idx="2"/>
          </p:nvPr>
        </p:nvPicPr>
        <p:blipFill>
          <a:blip r:embed="rId3"/>
          <a:stretch>
            <a:fillRect/>
          </a:stretch>
        </p:blipFill>
        <p:spPr>
          <a:xfrm>
            <a:off x="6685123" y="365125"/>
            <a:ext cx="4954570" cy="4717612"/>
          </a:xfrm>
          <a:prstGeom prst="rect">
            <a:avLst/>
          </a:prstGeom>
        </p:spPr>
      </p:pic>
      <p:sp>
        <p:nvSpPr>
          <p:cNvPr id="5" name="Date Placeholder 4">
            <a:extLst>
              <a:ext uri="{FF2B5EF4-FFF2-40B4-BE49-F238E27FC236}">
                <a16:creationId xmlns:a16="http://schemas.microsoft.com/office/drawing/2014/main" id="{C98E6C95-221C-5544-9B50-3749FF9A3CE0}"/>
              </a:ext>
            </a:extLst>
          </p:cNvPr>
          <p:cNvSpPr>
            <a:spLocks noGrp="1"/>
          </p:cNvSpPr>
          <p:nvPr>
            <p:ph type="dt" sz="half" idx="10"/>
          </p:nvPr>
        </p:nvSpPr>
        <p:spPr/>
        <p:txBody>
          <a:bodyPr/>
          <a:lstStyle/>
          <a:p>
            <a:fld id="{6CF329B3-5248-E540-8CCA-FF7241AF850B}" type="datetime4">
              <a:rPr lang="en-US" smtClean="0"/>
              <a:t>August 4, 2020</a:t>
            </a:fld>
            <a:endParaRPr lang="en-US"/>
          </a:p>
        </p:txBody>
      </p:sp>
      <p:sp>
        <p:nvSpPr>
          <p:cNvPr id="6" name="Footer Placeholder 5">
            <a:extLst>
              <a:ext uri="{FF2B5EF4-FFF2-40B4-BE49-F238E27FC236}">
                <a16:creationId xmlns:a16="http://schemas.microsoft.com/office/drawing/2014/main" id="{5FE9ECE0-852C-D94D-8C86-531F129822F6}"/>
              </a:ext>
            </a:extLst>
          </p:cNvPr>
          <p:cNvSpPr>
            <a:spLocks noGrp="1"/>
          </p:cNvSpPr>
          <p:nvPr>
            <p:ph type="ftr" sz="quarter" idx="11"/>
          </p:nvPr>
        </p:nvSpPr>
        <p:spPr/>
        <p:txBody>
          <a:bodyPr/>
          <a:lstStyle/>
          <a:p>
            <a:r>
              <a:rPr lang="en-US"/>
              <a:t>Zhuge/BJUT</a:t>
            </a:r>
          </a:p>
        </p:txBody>
      </p:sp>
      <p:sp>
        <p:nvSpPr>
          <p:cNvPr id="7" name="Slide Number Placeholder 6">
            <a:extLst>
              <a:ext uri="{FF2B5EF4-FFF2-40B4-BE49-F238E27FC236}">
                <a16:creationId xmlns:a16="http://schemas.microsoft.com/office/drawing/2014/main" id="{D5025BF7-67DC-5D44-8F33-3F436B725816}"/>
              </a:ext>
            </a:extLst>
          </p:cNvPr>
          <p:cNvSpPr>
            <a:spLocks noGrp="1"/>
          </p:cNvSpPr>
          <p:nvPr>
            <p:ph type="sldNum" sz="quarter" idx="12"/>
          </p:nvPr>
        </p:nvSpPr>
        <p:spPr/>
        <p:txBody>
          <a:bodyPr/>
          <a:lstStyle/>
          <a:p>
            <a:fld id="{A6E4847A-C04D-C04D-8DF3-199E59DC8820}" type="slidenum">
              <a:rPr lang="en-US" smtClean="0"/>
              <a:t>13</a:t>
            </a:fld>
            <a:endParaRPr lang="en-US"/>
          </a:p>
        </p:txBody>
      </p:sp>
      <p:pic>
        <p:nvPicPr>
          <p:cNvPr id="10" name="Picture 9">
            <a:extLst>
              <a:ext uri="{FF2B5EF4-FFF2-40B4-BE49-F238E27FC236}">
                <a16:creationId xmlns:a16="http://schemas.microsoft.com/office/drawing/2014/main" id="{D64BEBDC-D110-A443-9F30-F701767D67A3}"/>
              </a:ext>
            </a:extLst>
          </p:cNvPr>
          <p:cNvPicPr>
            <a:picLocks noChangeAspect="1"/>
          </p:cNvPicPr>
          <p:nvPr/>
        </p:nvPicPr>
        <p:blipFill>
          <a:blip r:embed="rId4"/>
          <a:stretch>
            <a:fillRect/>
          </a:stretch>
        </p:blipFill>
        <p:spPr>
          <a:xfrm>
            <a:off x="6760039" y="2189495"/>
            <a:ext cx="4804738" cy="4531980"/>
          </a:xfrm>
          <a:prstGeom prst="rect">
            <a:avLst/>
          </a:prstGeom>
          <a:solidFill>
            <a:schemeClr val="accent4">
              <a:lumMod val="20000"/>
              <a:lumOff val="80000"/>
            </a:schemeClr>
          </a:solidFill>
        </p:spPr>
      </p:pic>
    </p:spTree>
    <p:extLst>
      <p:ext uri="{BB962C8B-B14F-4D97-AF65-F5344CB8AC3E}">
        <p14:creationId xmlns:p14="http://schemas.microsoft.com/office/powerpoint/2010/main" val="259705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A2129-0C9F-0A43-8CCE-FD3A2B202A5A}"/>
              </a:ext>
            </a:extLst>
          </p:cNvPr>
          <p:cNvSpPr>
            <a:spLocks noGrp="1"/>
          </p:cNvSpPr>
          <p:nvPr>
            <p:ph type="title"/>
          </p:nvPr>
        </p:nvSpPr>
        <p:spPr/>
        <p:txBody>
          <a:bodyPr/>
          <a:lstStyle/>
          <a:p>
            <a:r>
              <a:rPr lang="en-US" dirty="0"/>
              <a:t>Robustness</a:t>
            </a:r>
          </a:p>
        </p:txBody>
      </p:sp>
      <p:pic>
        <p:nvPicPr>
          <p:cNvPr id="8" name="Content Placeholder 7">
            <a:extLst>
              <a:ext uri="{FF2B5EF4-FFF2-40B4-BE49-F238E27FC236}">
                <a16:creationId xmlns:a16="http://schemas.microsoft.com/office/drawing/2014/main" id="{CA490DE8-27A6-684E-A5C8-11E526C2AB84}"/>
              </a:ext>
            </a:extLst>
          </p:cNvPr>
          <p:cNvPicPr>
            <a:picLocks noGrp="1" noChangeAspect="1"/>
          </p:cNvPicPr>
          <p:nvPr>
            <p:ph sz="half" idx="1"/>
          </p:nvPr>
        </p:nvPicPr>
        <p:blipFill>
          <a:blip r:embed="rId2"/>
          <a:stretch>
            <a:fillRect/>
          </a:stretch>
        </p:blipFill>
        <p:spPr>
          <a:xfrm>
            <a:off x="1981200" y="2420144"/>
            <a:ext cx="2895600" cy="3162300"/>
          </a:xfrm>
          <a:prstGeom prst="rect">
            <a:avLst/>
          </a:prstGeom>
        </p:spPr>
      </p:pic>
      <p:pic>
        <p:nvPicPr>
          <p:cNvPr id="9" name="Content Placeholder 8">
            <a:extLst>
              <a:ext uri="{FF2B5EF4-FFF2-40B4-BE49-F238E27FC236}">
                <a16:creationId xmlns:a16="http://schemas.microsoft.com/office/drawing/2014/main" id="{633603C4-78E7-7349-99F8-8C58DFF95962}"/>
              </a:ext>
            </a:extLst>
          </p:cNvPr>
          <p:cNvPicPr>
            <a:picLocks noGrp="1" noChangeAspect="1"/>
          </p:cNvPicPr>
          <p:nvPr>
            <p:ph sz="half" idx="2"/>
          </p:nvPr>
        </p:nvPicPr>
        <p:blipFill>
          <a:blip r:embed="rId3"/>
          <a:stretch>
            <a:fillRect/>
          </a:stretch>
        </p:blipFill>
        <p:spPr>
          <a:xfrm>
            <a:off x="7315200" y="1937544"/>
            <a:ext cx="2895600" cy="4127500"/>
          </a:xfrm>
          <a:prstGeom prst="rect">
            <a:avLst/>
          </a:prstGeom>
        </p:spPr>
      </p:pic>
      <p:sp>
        <p:nvSpPr>
          <p:cNvPr id="5" name="Date Placeholder 4">
            <a:extLst>
              <a:ext uri="{FF2B5EF4-FFF2-40B4-BE49-F238E27FC236}">
                <a16:creationId xmlns:a16="http://schemas.microsoft.com/office/drawing/2014/main" id="{800167A1-ED39-AB45-ACD5-856180458AD6}"/>
              </a:ext>
            </a:extLst>
          </p:cNvPr>
          <p:cNvSpPr>
            <a:spLocks noGrp="1"/>
          </p:cNvSpPr>
          <p:nvPr>
            <p:ph type="dt" sz="half" idx="10"/>
          </p:nvPr>
        </p:nvSpPr>
        <p:spPr/>
        <p:txBody>
          <a:bodyPr/>
          <a:lstStyle/>
          <a:p>
            <a:fld id="{6CF329B3-5248-E540-8CCA-FF7241AF850B}" type="datetime4">
              <a:rPr lang="en-US" smtClean="0"/>
              <a:t>August 4, 2020</a:t>
            </a:fld>
            <a:endParaRPr lang="en-US"/>
          </a:p>
        </p:txBody>
      </p:sp>
      <p:sp>
        <p:nvSpPr>
          <p:cNvPr id="6" name="Footer Placeholder 5">
            <a:extLst>
              <a:ext uri="{FF2B5EF4-FFF2-40B4-BE49-F238E27FC236}">
                <a16:creationId xmlns:a16="http://schemas.microsoft.com/office/drawing/2014/main" id="{C4D8AFB6-13AA-8C4D-818B-1F78527DBB92}"/>
              </a:ext>
            </a:extLst>
          </p:cNvPr>
          <p:cNvSpPr>
            <a:spLocks noGrp="1"/>
          </p:cNvSpPr>
          <p:nvPr>
            <p:ph type="ftr" sz="quarter" idx="11"/>
          </p:nvPr>
        </p:nvSpPr>
        <p:spPr/>
        <p:txBody>
          <a:bodyPr/>
          <a:lstStyle/>
          <a:p>
            <a:r>
              <a:rPr lang="en-US"/>
              <a:t>Zhuge/BJUT</a:t>
            </a:r>
          </a:p>
        </p:txBody>
      </p:sp>
      <p:sp>
        <p:nvSpPr>
          <p:cNvPr id="7" name="Slide Number Placeholder 6">
            <a:extLst>
              <a:ext uri="{FF2B5EF4-FFF2-40B4-BE49-F238E27FC236}">
                <a16:creationId xmlns:a16="http://schemas.microsoft.com/office/drawing/2014/main" id="{3AFA1550-1612-DB43-9AF9-C15DD68308D7}"/>
              </a:ext>
            </a:extLst>
          </p:cNvPr>
          <p:cNvSpPr>
            <a:spLocks noGrp="1"/>
          </p:cNvSpPr>
          <p:nvPr>
            <p:ph type="sldNum" sz="quarter" idx="12"/>
          </p:nvPr>
        </p:nvSpPr>
        <p:spPr/>
        <p:txBody>
          <a:bodyPr/>
          <a:lstStyle/>
          <a:p>
            <a:fld id="{A6E4847A-C04D-C04D-8DF3-199E59DC8820}" type="slidenum">
              <a:rPr lang="en-US" smtClean="0"/>
              <a:t>14</a:t>
            </a:fld>
            <a:endParaRPr lang="en-US"/>
          </a:p>
        </p:txBody>
      </p:sp>
    </p:spTree>
    <p:extLst>
      <p:ext uri="{BB962C8B-B14F-4D97-AF65-F5344CB8AC3E}">
        <p14:creationId xmlns:p14="http://schemas.microsoft.com/office/powerpoint/2010/main" val="3327302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1547F-7332-BF45-A008-6FFA12AAE051}"/>
              </a:ext>
            </a:extLst>
          </p:cNvPr>
          <p:cNvSpPr>
            <a:spLocks noGrp="1"/>
          </p:cNvSpPr>
          <p:nvPr>
            <p:ph type="title"/>
          </p:nvPr>
        </p:nvSpPr>
        <p:spPr/>
        <p:txBody>
          <a:bodyPr/>
          <a:lstStyle/>
          <a:p>
            <a:r>
              <a:rPr lang="en-US" dirty="0"/>
              <a:t>Simulated datasets</a:t>
            </a:r>
          </a:p>
        </p:txBody>
      </p:sp>
      <p:sp>
        <p:nvSpPr>
          <p:cNvPr id="3" name="Content Placeholder 2">
            <a:extLst>
              <a:ext uri="{FF2B5EF4-FFF2-40B4-BE49-F238E27FC236}">
                <a16:creationId xmlns:a16="http://schemas.microsoft.com/office/drawing/2014/main" id="{A9209B7F-AD41-A846-BE0C-3F3727D1DB18}"/>
              </a:ext>
            </a:extLst>
          </p:cNvPr>
          <p:cNvSpPr>
            <a:spLocks noGrp="1"/>
          </p:cNvSpPr>
          <p:nvPr>
            <p:ph sz="half" idx="1"/>
          </p:nvPr>
        </p:nvSpPr>
        <p:spPr/>
        <p:txBody>
          <a:bodyPr/>
          <a:lstStyle/>
          <a:p>
            <a:endParaRPr lang="en-US"/>
          </a:p>
        </p:txBody>
      </p:sp>
      <p:pic>
        <p:nvPicPr>
          <p:cNvPr id="9" name="Content Placeholder 8">
            <a:extLst>
              <a:ext uri="{FF2B5EF4-FFF2-40B4-BE49-F238E27FC236}">
                <a16:creationId xmlns:a16="http://schemas.microsoft.com/office/drawing/2014/main" id="{84CAD54A-1AE2-614B-BAFA-5B36F34F8041}"/>
              </a:ext>
            </a:extLst>
          </p:cNvPr>
          <p:cNvPicPr>
            <a:picLocks noGrp="1" noChangeAspect="1"/>
          </p:cNvPicPr>
          <p:nvPr>
            <p:ph sz="half" idx="2"/>
          </p:nvPr>
        </p:nvPicPr>
        <p:blipFill>
          <a:blip r:embed="rId3"/>
          <a:stretch>
            <a:fillRect/>
          </a:stretch>
        </p:blipFill>
        <p:spPr>
          <a:xfrm>
            <a:off x="6454681" y="263971"/>
            <a:ext cx="5216619" cy="6002686"/>
          </a:xfrm>
        </p:spPr>
      </p:pic>
      <p:sp>
        <p:nvSpPr>
          <p:cNvPr id="5" name="Date Placeholder 4">
            <a:extLst>
              <a:ext uri="{FF2B5EF4-FFF2-40B4-BE49-F238E27FC236}">
                <a16:creationId xmlns:a16="http://schemas.microsoft.com/office/drawing/2014/main" id="{E173DF70-1A1F-BE42-98A0-FE85FAB5047C}"/>
              </a:ext>
            </a:extLst>
          </p:cNvPr>
          <p:cNvSpPr>
            <a:spLocks noGrp="1"/>
          </p:cNvSpPr>
          <p:nvPr>
            <p:ph type="dt" sz="half" idx="10"/>
          </p:nvPr>
        </p:nvSpPr>
        <p:spPr/>
        <p:txBody>
          <a:bodyPr/>
          <a:lstStyle/>
          <a:p>
            <a:fld id="{6CF329B3-5248-E540-8CCA-FF7241AF850B}" type="datetime4">
              <a:rPr lang="en-US" smtClean="0"/>
              <a:t>August 4, 2020</a:t>
            </a:fld>
            <a:endParaRPr lang="en-US"/>
          </a:p>
        </p:txBody>
      </p:sp>
      <p:sp>
        <p:nvSpPr>
          <p:cNvPr id="6" name="Footer Placeholder 5">
            <a:extLst>
              <a:ext uri="{FF2B5EF4-FFF2-40B4-BE49-F238E27FC236}">
                <a16:creationId xmlns:a16="http://schemas.microsoft.com/office/drawing/2014/main" id="{CAA6A05A-AEB4-4A4D-8E0A-E90F82E74E75}"/>
              </a:ext>
            </a:extLst>
          </p:cNvPr>
          <p:cNvSpPr>
            <a:spLocks noGrp="1"/>
          </p:cNvSpPr>
          <p:nvPr>
            <p:ph type="ftr" sz="quarter" idx="11"/>
          </p:nvPr>
        </p:nvSpPr>
        <p:spPr/>
        <p:txBody>
          <a:bodyPr/>
          <a:lstStyle/>
          <a:p>
            <a:r>
              <a:rPr lang="en-US"/>
              <a:t>Zhuge/BJUT</a:t>
            </a:r>
          </a:p>
        </p:txBody>
      </p:sp>
      <p:sp>
        <p:nvSpPr>
          <p:cNvPr id="7" name="Slide Number Placeholder 6">
            <a:extLst>
              <a:ext uri="{FF2B5EF4-FFF2-40B4-BE49-F238E27FC236}">
                <a16:creationId xmlns:a16="http://schemas.microsoft.com/office/drawing/2014/main" id="{2AF7C36A-6CF9-BE46-9593-77A61D423148}"/>
              </a:ext>
            </a:extLst>
          </p:cNvPr>
          <p:cNvSpPr>
            <a:spLocks noGrp="1"/>
          </p:cNvSpPr>
          <p:nvPr>
            <p:ph type="sldNum" sz="quarter" idx="12"/>
          </p:nvPr>
        </p:nvSpPr>
        <p:spPr/>
        <p:txBody>
          <a:bodyPr/>
          <a:lstStyle/>
          <a:p>
            <a:fld id="{A6E4847A-C04D-C04D-8DF3-199E59DC8820}" type="slidenum">
              <a:rPr lang="en-US" smtClean="0"/>
              <a:t>15</a:t>
            </a:fld>
            <a:endParaRPr lang="en-US"/>
          </a:p>
        </p:txBody>
      </p:sp>
    </p:spTree>
    <p:extLst>
      <p:ext uri="{BB962C8B-B14F-4D97-AF65-F5344CB8AC3E}">
        <p14:creationId xmlns:p14="http://schemas.microsoft.com/office/powerpoint/2010/main" val="21060867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2EDD1-31BF-C047-829C-40BA7A9A2038}"/>
              </a:ext>
            </a:extLst>
          </p:cNvPr>
          <p:cNvSpPr>
            <a:spLocks noGrp="1"/>
          </p:cNvSpPr>
          <p:nvPr>
            <p:ph type="title"/>
          </p:nvPr>
        </p:nvSpPr>
        <p:spPr/>
        <p:txBody>
          <a:bodyPr/>
          <a:lstStyle/>
          <a:p>
            <a:r>
              <a:rPr lang="ja-JP" altLang="en-US"/>
              <a:t>用在浸润的</a:t>
            </a:r>
            <a:r>
              <a:rPr lang="en-US" altLang="ja-JP" dirty="0"/>
              <a:t>B</a:t>
            </a:r>
            <a:r>
              <a:rPr lang="ja-JP" altLang="en-US"/>
              <a:t>细胞数据上</a:t>
            </a:r>
            <a:endParaRPr lang="en-US" dirty="0"/>
          </a:p>
        </p:txBody>
      </p:sp>
      <p:sp>
        <p:nvSpPr>
          <p:cNvPr id="3" name="Content Placeholder 2">
            <a:extLst>
              <a:ext uri="{FF2B5EF4-FFF2-40B4-BE49-F238E27FC236}">
                <a16:creationId xmlns:a16="http://schemas.microsoft.com/office/drawing/2014/main" id="{C2D834B2-5754-DD42-9BD1-5F890FC7F7BD}"/>
              </a:ext>
            </a:extLst>
          </p:cNvPr>
          <p:cNvSpPr>
            <a:spLocks noGrp="1"/>
          </p:cNvSpPr>
          <p:nvPr>
            <p:ph sz="half" idx="1"/>
          </p:nvPr>
        </p:nvSpPr>
        <p:spPr/>
        <p:txBody>
          <a:bodyPr/>
          <a:lstStyle/>
          <a:p>
            <a:endParaRPr lang="en-US"/>
          </a:p>
        </p:txBody>
      </p:sp>
      <p:pic>
        <p:nvPicPr>
          <p:cNvPr id="9" name="Content Placeholder 8">
            <a:extLst>
              <a:ext uri="{FF2B5EF4-FFF2-40B4-BE49-F238E27FC236}">
                <a16:creationId xmlns:a16="http://schemas.microsoft.com/office/drawing/2014/main" id="{D1B0FCA0-C193-C941-9B28-DC4376AEC322}"/>
              </a:ext>
            </a:extLst>
          </p:cNvPr>
          <p:cNvPicPr>
            <a:picLocks noGrp="1" noChangeAspect="1"/>
          </p:cNvPicPr>
          <p:nvPr>
            <p:ph sz="half" idx="2"/>
          </p:nvPr>
        </p:nvPicPr>
        <p:blipFill>
          <a:blip r:embed="rId3"/>
          <a:stretch>
            <a:fillRect/>
          </a:stretch>
        </p:blipFill>
        <p:spPr>
          <a:xfrm>
            <a:off x="6759506" y="1825625"/>
            <a:ext cx="4006987" cy="4351338"/>
          </a:xfrm>
        </p:spPr>
      </p:pic>
      <p:sp>
        <p:nvSpPr>
          <p:cNvPr id="5" name="Date Placeholder 4">
            <a:extLst>
              <a:ext uri="{FF2B5EF4-FFF2-40B4-BE49-F238E27FC236}">
                <a16:creationId xmlns:a16="http://schemas.microsoft.com/office/drawing/2014/main" id="{D690BB35-9570-EE46-80AF-36B188506B82}"/>
              </a:ext>
            </a:extLst>
          </p:cNvPr>
          <p:cNvSpPr>
            <a:spLocks noGrp="1"/>
          </p:cNvSpPr>
          <p:nvPr>
            <p:ph type="dt" sz="half" idx="10"/>
          </p:nvPr>
        </p:nvSpPr>
        <p:spPr/>
        <p:txBody>
          <a:bodyPr/>
          <a:lstStyle/>
          <a:p>
            <a:fld id="{6CF329B3-5248-E540-8CCA-FF7241AF850B}" type="datetime4">
              <a:rPr lang="en-US" smtClean="0"/>
              <a:t>August 4, 2020</a:t>
            </a:fld>
            <a:endParaRPr lang="en-US"/>
          </a:p>
        </p:txBody>
      </p:sp>
      <p:sp>
        <p:nvSpPr>
          <p:cNvPr id="6" name="Footer Placeholder 5">
            <a:extLst>
              <a:ext uri="{FF2B5EF4-FFF2-40B4-BE49-F238E27FC236}">
                <a16:creationId xmlns:a16="http://schemas.microsoft.com/office/drawing/2014/main" id="{41A316CB-BA17-824E-8FA1-D592DF783142}"/>
              </a:ext>
            </a:extLst>
          </p:cNvPr>
          <p:cNvSpPr>
            <a:spLocks noGrp="1"/>
          </p:cNvSpPr>
          <p:nvPr>
            <p:ph type="ftr" sz="quarter" idx="11"/>
          </p:nvPr>
        </p:nvSpPr>
        <p:spPr/>
        <p:txBody>
          <a:bodyPr/>
          <a:lstStyle/>
          <a:p>
            <a:r>
              <a:rPr lang="en-US"/>
              <a:t>Zhuge/BJUT</a:t>
            </a:r>
          </a:p>
        </p:txBody>
      </p:sp>
      <p:sp>
        <p:nvSpPr>
          <p:cNvPr id="7" name="Slide Number Placeholder 6">
            <a:extLst>
              <a:ext uri="{FF2B5EF4-FFF2-40B4-BE49-F238E27FC236}">
                <a16:creationId xmlns:a16="http://schemas.microsoft.com/office/drawing/2014/main" id="{DF598ACC-BA83-1E42-BCB7-7BA571991B43}"/>
              </a:ext>
            </a:extLst>
          </p:cNvPr>
          <p:cNvSpPr>
            <a:spLocks noGrp="1"/>
          </p:cNvSpPr>
          <p:nvPr>
            <p:ph type="sldNum" sz="quarter" idx="12"/>
          </p:nvPr>
        </p:nvSpPr>
        <p:spPr/>
        <p:txBody>
          <a:bodyPr/>
          <a:lstStyle/>
          <a:p>
            <a:fld id="{A6E4847A-C04D-C04D-8DF3-199E59DC8820}" type="slidenum">
              <a:rPr lang="en-US" smtClean="0"/>
              <a:t>16</a:t>
            </a:fld>
            <a:endParaRPr lang="en-US"/>
          </a:p>
        </p:txBody>
      </p:sp>
    </p:spTree>
    <p:extLst>
      <p:ext uri="{BB962C8B-B14F-4D97-AF65-F5344CB8AC3E}">
        <p14:creationId xmlns:p14="http://schemas.microsoft.com/office/powerpoint/2010/main" val="30899247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B7874-5C1F-9549-B605-3F07F3B76A26}"/>
              </a:ext>
            </a:extLst>
          </p:cNvPr>
          <p:cNvSpPr>
            <a:spLocks noGrp="1"/>
          </p:cNvSpPr>
          <p:nvPr>
            <p:ph type="title"/>
          </p:nvPr>
        </p:nvSpPr>
        <p:spPr/>
        <p:txBody>
          <a:bodyPr/>
          <a:lstStyle/>
          <a:p>
            <a:r>
              <a:rPr lang="ja-JP" altLang="en-US"/>
              <a:t>用在脑数据上</a:t>
            </a:r>
            <a:endParaRPr lang="en-US" dirty="0"/>
          </a:p>
        </p:txBody>
      </p:sp>
      <p:sp>
        <p:nvSpPr>
          <p:cNvPr id="3" name="Content Placeholder 2">
            <a:extLst>
              <a:ext uri="{FF2B5EF4-FFF2-40B4-BE49-F238E27FC236}">
                <a16:creationId xmlns:a16="http://schemas.microsoft.com/office/drawing/2014/main" id="{3B478984-F9D4-A044-992F-092B16DF7949}"/>
              </a:ext>
            </a:extLst>
          </p:cNvPr>
          <p:cNvSpPr>
            <a:spLocks noGrp="1"/>
          </p:cNvSpPr>
          <p:nvPr>
            <p:ph sz="half" idx="1"/>
          </p:nvPr>
        </p:nvSpPr>
        <p:spPr/>
        <p:txBody>
          <a:bodyPr/>
          <a:lstStyle/>
          <a:p>
            <a:endParaRPr lang="en-US"/>
          </a:p>
        </p:txBody>
      </p:sp>
      <p:pic>
        <p:nvPicPr>
          <p:cNvPr id="9" name="Content Placeholder 8">
            <a:extLst>
              <a:ext uri="{FF2B5EF4-FFF2-40B4-BE49-F238E27FC236}">
                <a16:creationId xmlns:a16="http://schemas.microsoft.com/office/drawing/2014/main" id="{4CD7843F-05C9-AE49-9A87-FC912034433B}"/>
              </a:ext>
            </a:extLst>
          </p:cNvPr>
          <p:cNvPicPr>
            <a:picLocks noGrp="1" noChangeAspect="1"/>
          </p:cNvPicPr>
          <p:nvPr>
            <p:ph sz="half" idx="2"/>
          </p:nvPr>
        </p:nvPicPr>
        <p:blipFill>
          <a:blip r:embed="rId2"/>
          <a:stretch>
            <a:fillRect/>
          </a:stretch>
        </p:blipFill>
        <p:spPr>
          <a:xfrm>
            <a:off x="6783719" y="1825625"/>
            <a:ext cx="3958562" cy="4351338"/>
          </a:xfrm>
        </p:spPr>
      </p:pic>
      <p:sp>
        <p:nvSpPr>
          <p:cNvPr id="5" name="Date Placeholder 4">
            <a:extLst>
              <a:ext uri="{FF2B5EF4-FFF2-40B4-BE49-F238E27FC236}">
                <a16:creationId xmlns:a16="http://schemas.microsoft.com/office/drawing/2014/main" id="{1CB2EC6E-7B6C-E145-ABDF-A9BDA5021386}"/>
              </a:ext>
            </a:extLst>
          </p:cNvPr>
          <p:cNvSpPr>
            <a:spLocks noGrp="1"/>
          </p:cNvSpPr>
          <p:nvPr>
            <p:ph type="dt" sz="half" idx="10"/>
          </p:nvPr>
        </p:nvSpPr>
        <p:spPr/>
        <p:txBody>
          <a:bodyPr/>
          <a:lstStyle/>
          <a:p>
            <a:fld id="{6CF329B3-5248-E540-8CCA-FF7241AF850B}" type="datetime4">
              <a:rPr lang="en-US" smtClean="0"/>
              <a:t>August 4, 2020</a:t>
            </a:fld>
            <a:endParaRPr lang="en-US"/>
          </a:p>
        </p:txBody>
      </p:sp>
      <p:sp>
        <p:nvSpPr>
          <p:cNvPr id="6" name="Footer Placeholder 5">
            <a:extLst>
              <a:ext uri="{FF2B5EF4-FFF2-40B4-BE49-F238E27FC236}">
                <a16:creationId xmlns:a16="http://schemas.microsoft.com/office/drawing/2014/main" id="{D117E3C5-0EA6-A146-96D7-C1645C8ADF63}"/>
              </a:ext>
            </a:extLst>
          </p:cNvPr>
          <p:cNvSpPr>
            <a:spLocks noGrp="1"/>
          </p:cNvSpPr>
          <p:nvPr>
            <p:ph type="ftr" sz="quarter" idx="11"/>
          </p:nvPr>
        </p:nvSpPr>
        <p:spPr/>
        <p:txBody>
          <a:bodyPr/>
          <a:lstStyle/>
          <a:p>
            <a:r>
              <a:rPr lang="en-US"/>
              <a:t>Zhuge/BJUT</a:t>
            </a:r>
          </a:p>
        </p:txBody>
      </p:sp>
      <p:sp>
        <p:nvSpPr>
          <p:cNvPr id="7" name="Slide Number Placeholder 6">
            <a:extLst>
              <a:ext uri="{FF2B5EF4-FFF2-40B4-BE49-F238E27FC236}">
                <a16:creationId xmlns:a16="http://schemas.microsoft.com/office/drawing/2014/main" id="{0D7A7FDD-4455-AC4C-A967-7013F1E12005}"/>
              </a:ext>
            </a:extLst>
          </p:cNvPr>
          <p:cNvSpPr>
            <a:spLocks noGrp="1"/>
          </p:cNvSpPr>
          <p:nvPr>
            <p:ph type="sldNum" sz="quarter" idx="12"/>
          </p:nvPr>
        </p:nvSpPr>
        <p:spPr/>
        <p:txBody>
          <a:bodyPr/>
          <a:lstStyle/>
          <a:p>
            <a:fld id="{A6E4847A-C04D-C04D-8DF3-199E59DC8820}" type="slidenum">
              <a:rPr lang="en-US" smtClean="0"/>
              <a:t>17</a:t>
            </a:fld>
            <a:endParaRPr lang="en-US"/>
          </a:p>
        </p:txBody>
      </p:sp>
    </p:spTree>
    <p:extLst>
      <p:ext uri="{BB962C8B-B14F-4D97-AF65-F5344CB8AC3E}">
        <p14:creationId xmlns:p14="http://schemas.microsoft.com/office/powerpoint/2010/main" val="1015494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394DC-A336-284A-86C6-C2DFDA58CD20}"/>
              </a:ext>
            </a:extLst>
          </p:cNvPr>
          <p:cNvSpPr>
            <a:spLocks noGrp="1"/>
          </p:cNvSpPr>
          <p:nvPr>
            <p:ph type="title"/>
          </p:nvPr>
        </p:nvSpPr>
        <p:spPr/>
        <p:txBody>
          <a:bodyPr/>
          <a:lstStyle/>
          <a:p>
            <a:r>
              <a:rPr lang="en-US" dirty="0"/>
              <a:t>Datasets</a:t>
            </a:r>
          </a:p>
        </p:txBody>
      </p:sp>
      <p:pic>
        <p:nvPicPr>
          <p:cNvPr id="8" name="Content Placeholder 7">
            <a:extLst>
              <a:ext uri="{FF2B5EF4-FFF2-40B4-BE49-F238E27FC236}">
                <a16:creationId xmlns:a16="http://schemas.microsoft.com/office/drawing/2014/main" id="{ED1CEEB3-FB0B-EC41-A4C8-27882EBB5D85}"/>
              </a:ext>
            </a:extLst>
          </p:cNvPr>
          <p:cNvPicPr>
            <a:picLocks noGrp="1" noChangeAspect="1"/>
          </p:cNvPicPr>
          <p:nvPr>
            <p:ph sz="half" idx="1"/>
          </p:nvPr>
        </p:nvPicPr>
        <p:blipFill>
          <a:blip r:embed="rId2"/>
          <a:stretch>
            <a:fillRect/>
          </a:stretch>
        </p:blipFill>
        <p:spPr>
          <a:xfrm>
            <a:off x="838200" y="1825624"/>
            <a:ext cx="5118038" cy="3419475"/>
          </a:xfrm>
          <a:prstGeom prst="rect">
            <a:avLst/>
          </a:prstGeom>
        </p:spPr>
      </p:pic>
      <p:sp>
        <p:nvSpPr>
          <p:cNvPr id="4" name="Content Placeholder 3">
            <a:extLst>
              <a:ext uri="{FF2B5EF4-FFF2-40B4-BE49-F238E27FC236}">
                <a16:creationId xmlns:a16="http://schemas.microsoft.com/office/drawing/2014/main" id="{9FD4970C-7AE1-8541-BA6A-A7473699F78D}"/>
              </a:ext>
            </a:extLst>
          </p:cNvPr>
          <p:cNvSpPr>
            <a:spLocks noGrp="1"/>
          </p:cNvSpPr>
          <p:nvPr>
            <p:ph sz="half" idx="2"/>
          </p:nvPr>
        </p:nvSpPr>
        <p:spPr/>
        <p:txBody>
          <a:bodyPr/>
          <a:lstStyle/>
          <a:p>
            <a:endParaRPr lang="en-US"/>
          </a:p>
        </p:txBody>
      </p:sp>
      <p:sp>
        <p:nvSpPr>
          <p:cNvPr id="5" name="Date Placeholder 4">
            <a:extLst>
              <a:ext uri="{FF2B5EF4-FFF2-40B4-BE49-F238E27FC236}">
                <a16:creationId xmlns:a16="http://schemas.microsoft.com/office/drawing/2014/main" id="{034AF0BA-24BF-F741-ADEF-8AD157AC4C84}"/>
              </a:ext>
            </a:extLst>
          </p:cNvPr>
          <p:cNvSpPr>
            <a:spLocks noGrp="1"/>
          </p:cNvSpPr>
          <p:nvPr>
            <p:ph type="dt" sz="half" idx="10"/>
          </p:nvPr>
        </p:nvSpPr>
        <p:spPr/>
        <p:txBody>
          <a:bodyPr/>
          <a:lstStyle/>
          <a:p>
            <a:fld id="{6CF329B3-5248-E540-8CCA-FF7241AF850B}" type="datetime4">
              <a:rPr lang="en-US" smtClean="0"/>
              <a:t>August 4, 2020</a:t>
            </a:fld>
            <a:endParaRPr lang="en-US"/>
          </a:p>
        </p:txBody>
      </p:sp>
      <p:sp>
        <p:nvSpPr>
          <p:cNvPr id="6" name="Footer Placeholder 5">
            <a:extLst>
              <a:ext uri="{FF2B5EF4-FFF2-40B4-BE49-F238E27FC236}">
                <a16:creationId xmlns:a16="http://schemas.microsoft.com/office/drawing/2014/main" id="{2427D508-AD0F-5847-8FFB-90A5B493983F}"/>
              </a:ext>
            </a:extLst>
          </p:cNvPr>
          <p:cNvSpPr>
            <a:spLocks noGrp="1"/>
          </p:cNvSpPr>
          <p:nvPr>
            <p:ph type="ftr" sz="quarter" idx="11"/>
          </p:nvPr>
        </p:nvSpPr>
        <p:spPr/>
        <p:txBody>
          <a:bodyPr/>
          <a:lstStyle/>
          <a:p>
            <a:r>
              <a:rPr lang="en-US"/>
              <a:t>Zhuge/BJUT</a:t>
            </a:r>
          </a:p>
        </p:txBody>
      </p:sp>
      <p:sp>
        <p:nvSpPr>
          <p:cNvPr id="7" name="Slide Number Placeholder 6">
            <a:extLst>
              <a:ext uri="{FF2B5EF4-FFF2-40B4-BE49-F238E27FC236}">
                <a16:creationId xmlns:a16="http://schemas.microsoft.com/office/drawing/2014/main" id="{3E459B9E-F481-BF40-8E2C-751147A4489F}"/>
              </a:ext>
            </a:extLst>
          </p:cNvPr>
          <p:cNvSpPr>
            <a:spLocks noGrp="1"/>
          </p:cNvSpPr>
          <p:nvPr>
            <p:ph type="sldNum" sz="quarter" idx="12"/>
          </p:nvPr>
        </p:nvSpPr>
        <p:spPr/>
        <p:txBody>
          <a:bodyPr/>
          <a:lstStyle/>
          <a:p>
            <a:fld id="{A6E4847A-C04D-C04D-8DF3-199E59DC8820}" type="slidenum">
              <a:rPr lang="en-US" smtClean="0"/>
              <a:t>18</a:t>
            </a:fld>
            <a:endParaRPr lang="en-US"/>
          </a:p>
        </p:txBody>
      </p:sp>
    </p:spTree>
    <p:extLst>
      <p:ext uri="{BB962C8B-B14F-4D97-AF65-F5344CB8AC3E}">
        <p14:creationId xmlns:p14="http://schemas.microsoft.com/office/powerpoint/2010/main" val="21729066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FF172-3CFB-1F48-965B-9D5C23A0E656}"/>
              </a:ext>
            </a:extLst>
          </p:cNvPr>
          <p:cNvSpPr>
            <a:spLocks noGrp="1"/>
          </p:cNvSpPr>
          <p:nvPr>
            <p:ph type="title"/>
          </p:nvPr>
        </p:nvSpPr>
        <p:spPr/>
        <p:txBody>
          <a:bodyPr/>
          <a:lstStyle/>
          <a:p>
            <a:r>
              <a:rPr lang="en-US" dirty="0"/>
              <a:t>Take-home messages</a:t>
            </a:r>
          </a:p>
        </p:txBody>
      </p:sp>
      <p:sp>
        <p:nvSpPr>
          <p:cNvPr id="10" name="Text Placeholder 9">
            <a:extLst>
              <a:ext uri="{FF2B5EF4-FFF2-40B4-BE49-F238E27FC236}">
                <a16:creationId xmlns:a16="http://schemas.microsoft.com/office/drawing/2014/main" id="{146A2B51-672B-354F-A965-A2DE6E5ECB4F}"/>
              </a:ext>
            </a:extLst>
          </p:cNvPr>
          <p:cNvSpPr>
            <a:spLocks noGrp="1"/>
          </p:cNvSpPr>
          <p:nvPr>
            <p:ph type="body" idx="1"/>
          </p:nvPr>
        </p:nvSpPr>
        <p:spPr/>
        <p:txBody>
          <a:bodyPr/>
          <a:lstStyle/>
          <a:p>
            <a:r>
              <a:rPr lang="ja-JP" altLang="en-US">
                <a:solidFill>
                  <a:schemeClr val="accent5">
                    <a:lumMod val="75000"/>
                  </a:schemeClr>
                </a:solidFill>
              </a:rPr>
              <a:t>作者做了什么</a:t>
            </a:r>
            <a:endParaRPr lang="en-US" dirty="0">
              <a:solidFill>
                <a:schemeClr val="accent5">
                  <a:lumMod val="75000"/>
                </a:schemeClr>
              </a:solidFill>
            </a:endParaRPr>
          </a:p>
        </p:txBody>
      </p:sp>
      <p:sp>
        <p:nvSpPr>
          <p:cNvPr id="8" name="Content Placeholder 7">
            <a:extLst>
              <a:ext uri="{FF2B5EF4-FFF2-40B4-BE49-F238E27FC236}">
                <a16:creationId xmlns:a16="http://schemas.microsoft.com/office/drawing/2014/main" id="{B8CAA51E-AD97-1948-B4B3-7A5BDD646001}"/>
              </a:ext>
            </a:extLst>
          </p:cNvPr>
          <p:cNvSpPr>
            <a:spLocks noGrp="1"/>
          </p:cNvSpPr>
          <p:nvPr>
            <p:ph sz="half" idx="2"/>
          </p:nvPr>
        </p:nvSpPr>
        <p:spPr>
          <a:xfrm>
            <a:off x="839788" y="2505075"/>
            <a:ext cx="5157787" cy="4216400"/>
          </a:xfrm>
        </p:spPr>
        <p:txBody>
          <a:bodyPr>
            <a:normAutofit/>
          </a:bodyPr>
          <a:lstStyle/>
          <a:p>
            <a:r>
              <a:rPr lang="ja-JP" altLang="en-US"/>
              <a:t>作者以熵为基础给出了评价细胞纯度的一个公式</a:t>
            </a:r>
            <a:r>
              <a:rPr lang="zh-CN" altLang="en-US" dirty="0"/>
              <a:t>。</a:t>
            </a:r>
            <a:endParaRPr lang="en-US" altLang="ja-JP" dirty="0"/>
          </a:p>
          <a:p>
            <a:r>
              <a:rPr lang="ja-JP" altLang="en-US"/>
              <a:t>作者用这个公式给出了细胞亚型分类的新方法</a:t>
            </a:r>
            <a:r>
              <a:rPr lang="zh-CN" altLang="en-US" dirty="0"/>
              <a:t>。</a:t>
            </a:r>
            <a:endParaRPr lang="en-US" altLang="zh-CN" dirty="0"/>
          </a:p>
          <a:p>
            <a:r>
              <a:rPr lang="ja-JP" altLang="en-US"/>
              <a:t>这个方法可以识别</a:t>
            </a:r>
            <a:r>
              <a:rPr lang="en-US" altLang="zh-CN" dirty="0"/>
              <a:t>1%</a:t>
            </a:r>
            <a:r>
              <a:rPr lang="ja-JP" altLang="en-US"/>
              <a:t>以下的细胞</a:t>
            </a:r>
            <a:r>
              <a:rPr lang="zh-CN" altLang="en-US" dirty="0"/>
              <a:t>，</a:t>
            </a:r>
            <a:r>
              <a:rPr lang="ja-JP" altLang="en-US"/>
              <a:t>并且具有很好的鲁棒性</a:t>
            </a:r>
            <a:r>
              <a:rPr lang="zh-CN" altLang="en-US" dirty="0"/>
              <a:t>。</a:t>
            </a:r>
            <a:endParaRPr lang="en-US" altLang="zh-CN" dirty="0"/>
          </a:p>
          <a:p>
            <a:r>
              <a:rPr lang="ja-JP" altLang="en-US"/>
              <a:t>作者用他的这个方法重新研究了一些公开数据集</a:t>
            </a:r>
            <a:r>
              <a:rPr lang="zh-CN" altLang="en-US" dirty="0"/>
              <a:t>，</a:t>
            </a:r>
            <a:r>
              <a:rPr lang="ja-JP" altLang="en-US"/>
              <a:t>细分了细胞亚型</a:t>
            </a:r>
            <a:r>
              <a:rPr lang="zh-CN" altLang="en-US" dirty="0"/>
              <a:t>。</a:t>
            </a:r>
            <a:endParaRPr lang="en-US" dirty="0"/>
          </a:p>
        </p:txBody>
      </p:sp>
      <p:sp>
        <p:nvSpPr>
          <p:cNvPr id="11" name="Text Placeholder 10">
            <a:extLst>
              <a:ext uri="{FF2B5EF4-FFF2-40B4-BE49-F238E27FC236}">
                <a16:creationId xmlns:a16="http://schemas.microsoft.com/office/drawing/2014/main" id="{B736DFED-4F75-C54E-AF95-F07582BD1E7B}"/>
              </a:ext>
            </a:extLst>
          </p:cNvPr>
          <p:cNvSpPr>
            <a:spLocks noGrp="1"/>
          </p:cNvSpPr>
          <p:nvPr>
            <p:ph type="body" sz="quarter" idx="3"/>
          </p:nvPr>
        </p:nvSpPr>
        <p:spPr/>
        <p:txBody>
          <a:bodyPr/>
          <a:lstStyle/>
          <a:p>
            <a:r>
              <a:rPr lang="ja-JP" altLang="en-US">
                <a:solidFill>
                  <a:schemeClr val="accent5">
                    <a:lumMod val="75000"/>
                  </a:schemeClr>
                </a:solidFill>
              </a:rPr>
              <a:t>我们学到了什么</a:t>
            </a:r>
            <a:endParaRPr lang="en-US" dirty="0">
              <a:solidFill>
                <a:schemeClr val="accent5">
                  <a:lumMod val="75000"/>
                </a:schemeClr>
              </a:solidFill>
            </a:endParaRPr>
          </a:p>
        </p:txBody>
      </p:sp>
      <p:sp>
        <p:nvSpPr>
          <p:cNvPr id="12" name="Content Placeholder 11">
            <a:extLst>
              <a:ext uri="{FF2B5EF4-FFF2-40B4-BE49-F238E27FC236}">
                <a16:creationId xmlns:a16="http://schemas.microsoft.com/office/drawing/2014/main" id="{C8EDB2B1-0627-2D4E-BFC1-52A762F4754B}"/>
              </a:ext>
            </a:extLst>
          </p:cNvPr>
          <p:cNvSpPr>
            <a:spLocks noGrp="1"/>
          </p:cNvSpPr>
          <p:nvPr>
            <p:ph sz="quarter" idx="4"/>
          </p:nvPr>
        </p:nvSpPr>
        <p:spPr/>
        <p:txBody>
          <a:bodyPr>
            <a:normAutofit/>
          </a:bodyPr>
          <a:lstStyle/>
          <a:p>
            <a:r>
              <a:rPr lang="ja-JP" altLang="en-US"/>
              <a:t>文中的高质量单细胞数据集</a:t>
            </a:r>
            <a:r>
              <a:rPr lang="zh-CN" altLang="en-US" dirty="0"/>
              <a:t>。</a:t>
            </a:r>
            <a:endParaRPr lang="en-US" altLang="zh-CN" dirty="0"/>
          </a:p>
          <a:p>
            <a:r>
              <a:rPr lang="ja-JP" altLang="en-US"/>
              <a:t>单细胞数据的产生及其统计特征</a:t>
            </a:r>
            <a:r>
              <a:rPr lang="zh-CN" altLang="en-US" dirty="0"/>
              <a:t>。</a:t>
            </a:r>
            <a:endParaRPr lang="en-US" altLang="zh-CN" dirty="0"/>
          </a:p>
          <a:p>
            <a:r>
              <a:rPr lang="ja-JP" altLang="en-US"/>
              <a:t>对于一个新算法进行分析时需要考虑的因素及其展示方式</a:t>
            </a:r>
            <a:r>
              <a:rPr lang="zh-CN" altLang="en-US" dirty="0"/>
              <a:t>。</a:t>
            </a:r>
            <a:endParaRPr lang="en-US" altLang="zh-CN" dirty="0"/>
          </a:p>
          <a:p>
            <a:endParaRPr lang="en-US" dirty="0"/>
          </a:p>
        </p:txBody>
      </p:sp>
      <p:sp>
        <p:nvSpPr>
          <p:cNvPr id="5" name="Date Placeholder 4">
            <a:extLst>
              <a:ext uri="{FF2B5EF4-FFF2-40B4-BE49-F238E27FC236}">
                <a16:creationId xmlns:a16="http://schemas.microsoft.com/office/drawing/2014/main" id="{277CC1AF-4D32-8F42-A53F-68EE71F71405}"/>
              </a:ext>
            </a:extLst>
          </p:cNvPr>
          <p:cNvSpPr>
            <a:spLocks noGrp="1"/>
          </p:cNvSpPr>
          <p:nvPr>
            <p:ph type="dt" sz="half" idx="10"/>
          </p:nvPr>
        </p:nvSpPr>
        <p:spPr/>
        <p:txBody>
          <a:bodyPr/>
          <a:lstStyle/>
          <a:p>
            <a:fld id="{6CF329B3-5248-E540-8CCA-FF7241AF850B}" type="datetime4">
              <a:rPr lang="en-US" smtClean="0"/>
              <a:t>August 4, 2020</a:t>
            </a:fld>
            <a:endParaRPr lang="en-US"/>
          </a:p>
        </p:txBody>
      </p:sp>
      <p:sp>
        <p:nvSpPr>
          <p:cNvPr id="6" name="Footer Placeholder 5">
            <a:extLst>
              <a:ext uri="{FF2B5EF4-FFF2-40B4-BE49-F238E27FC236}">
                <a16:creationId xmlns:a16="http://schemas.microsoft.com/office/drawing/2014/main" id="{3EDBBCC5-5739-9542-A794-48FCC23E198F}"/>
              </a:ext>
            </a:extLst>
          </p:cNvPr>
          <p:cNvSpPr>
            <a:spLocks noGrp="1"/>
          </p:cNvSpPr>
          <p:nvPr>
            <p:ph type="ftr" sz="quarter" idx="11"/>
          </p:nvPr>
        </p:nvSpPr>
        <p:spPr/>
        <p:txBody>
          <a:bodyPr/>
          <a:lstStyle/>
          <a:p>
            <a:r>
              <a:rPr lang="en-US"/>
              <a:t>Zhuge/BJUT</a:t>
            </a:r>
          </a:p>
        </p:txBody>
      </p:sp>
      <p:sp>
        <p:nvSpPr>
          <p:cNvPr id="7" name="Slide Number Placeholder 6">
            <a:extLst>
              <a:ext uri="{FF2B5EF4-FFF2-40B4-BE49-F238E27FC236}">
                <a16:creationId xmlns:a16="http://schemas.microsoft.com/office/drawing/2014/main" id="{6B553844-35EA-044C-95DF-85D579C59A77}"/>
              </a:ext>
            </a:extLst>
          </p:cNvPr>
          <p:cNvSpPr>
            <a:spLocks noGrp="1"/>
          </p:cNvSpPr>
          <p:nvPr>
            <p:ph type="sldNum" sz="quarter" idx="12"/>
          </p:nvPr>
        </p:nvSpPr>
        <p:spPr/>
        <p:txBody>
          <a:bodyPr/>
          <a:lstStyle/>
          <a:p>
            <a:fld id="{A6E4847A-C04D-C04D-8DF3-199E59DC8820}" type="slidenum">
              <a:rPr lang="en-US" smtClean="0"/>
              <a:t>19</a:t>
            </a:fld>
            <a:endParaRPr lang="en-US"/>
          </a:p>
        </p:txBody>
      </p:sp>
    </p:spTree>
    <p:extLst>
      <p:ext uri="{BB962C8B-B14F-4D97-AF65-F5344CB8AC3E}">
        <p14:creationId xmlns:p14="http://schemas.microsoft.com/office/powerpoint/2010/main" val="3044226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6C89B-67E0-0147-AE7B-D1756D4BF139}"/>
              </a:ext>
            </a:extLst>
          </p:cNvPr>
          <p:cNvSpPr>
            <a:spLocks noGrp="1"/>
          </p:cNvSpPr>
          <p:nvPr>
            <p:ph type="title"/>
          </p:nvPr>
        </p:nvSpPr>
        <p:spPr/>
        <p:txBody>
          <a:bodyPr/>
          <a:lstStyle/>
          <a:p>
            <a:r>
              <a:rPr lang="ja-JP" altLang="en-US"/>
              <a:t>文章概况</a:t>
            </a:r>
            <a:endParaRPr lang="en-US" dirty="0"/>
          </a:p>
        </p:txBody>
      </p:sp>
      <p:sp>
        <p:nvSpPr>
          <p:cNvPr id="7" name="Text Placeholder 6">
            <a:extLst>
              <a:ext uri="{FF2B5EF4-FFF2-40B4-BE49-F238E27FC236}">
                <a16:creationId xmlns:a16="http://schemas.microsoft.com/office/drawing/2014/main" id="{0D5518AE-9423-8246-A735-D725A36CFA3A}"/>
              </a:ext>
            </a:extLst>
          </p:cNvPr>
          <p:cNvSpPr>
            <a:spLocks noGrp="1"/>
          </p:cNvSpPr>
          <p:nvPr>
            <p:ph type="body" idx="1"/>
          </p:nvPr>
        </p:nvSpPr>
        <p:spPr/>
        <p:txBody>
          <a:bodyPr/>
          <a:lstStyle/>
          <a:p>
            <a:r>
              <a:rPr lang="ja-JP" altLang="en-US"/>
              <a:t>目标</a:t>
            </a:r>
            <a:endParaRPr lang="en-US" dirty="0"/>
          </a:p>
        </p:txBody>
      </p:sp>
      <p:sp>
        <p:nvSpPr>
          <p:cNvPr id="3" name="Content Placeholder 2">
            <a:extLst>
              <a:ext uri="{FF2B5EF4-FFF2-40B4-BE49-F238E27FC236}">
                <a16:creationId xmlns:a16="http://schemas.microsoft.com/office/drawing/2014/main" id="{97D59B16-71F9-7D45-B597-4FE016B80E3D}"/>
              </a:ext>
            </a:extLst>
          </p:cNvPr>
          <p:cNvSpPr>
            <a:spLocks noGrp="1"/>
          </p:cNvSpPr>
          <p:nvPr>
            <p:ph sz="half" idx="2"/>
          </p:nvPr>
        </p:nvSpPr>
        <p:spPr/>
        <p:txBody>
          <a:bodyPr/>
          <a:lstStyle/>
          <a:p>
            <a:r>
              <a:rPr lang="en-US" dirty="0"/>
              <a:t>Accurately quantify the purity of identified cell clusters.</a:t>
            </a:r>
          </a:p>
        </p:txBody>
      </p:sp>
      <p:sp>
        <p:nvSpPr>
          <p:cNvPr id="8" name="Text Placeholder 7">
            <a:extLst>
              <a:ext uri="{FF2B5EF4-FFF2-40B4-BE49-F238E27FC236}">
                <a16:creationId xmlns:a16="http://schemas.microsoft.com/office/drawing/2014/main" id="{7E5D8805-F85F-1F4F-B0AF-7121283AD80A}"/>
              </a:ext>
            </a:extLst>
          </p:cNvPr>
          <p:cNvSpPr>
            <a:spLocks noGrp="1"/>
          </p:cNvSpPr>
          <p:nvPr>
            <p:ph type="body" sz="quarter" idx="3"/>
          </p:nvPr>
        </p:nvSpPr>
        <p:spPr/>
        <p:txBody>
          <a:bodyPr/>
          <a:lstStyle/>
          <a:p>
            <a:r>
              <a:rPr lang="ja-JP" altLang="en-US"/>
              <a:t>方法</a:t>
            </a:r>
            <a:endParaRPr lang="en-US" dirty="0"/>
          </a:p>
        </p:txBody>
      </p:sp>
      <p:sp>
        <p:nvSpPr>
          <p:cNvPr id="9" name="Content Placeholder 8">
            <a:extLst>
              <a:ext uri="{FF2B5EF4-FFF2-40B4-BE49-F238E27FC236}">
                <a16:creationId xmlns:a16="http://schemas.microsoft.com/office/drawing/2014/main" id="{089F6E8C-E128-E145-AAD0-2B85EFDF99F0}"/>
              </a:ext>
            </a:extLst>
          </p:cNvPr>
          <p:cNvSpPr>
            <a:spLocks noGrp="1"/>
          </p:cNvSpPr>
          <p:nvPr>
            <p:ph sz="quarter" idx="4"/>
          </p:nvPr>
        </p:nvSpPr>
        <p:spPr/>
        <p:txBody>
          <a:bodyPr/>
          <a:lstStyle/>
          <a:p>
            <a:r>
              <a:rPr lang="en-US" dirty="0"/>
              <a:t>An entropy-based statistic</a:t>
            </a:r>
          </a:p>
          <a:p>
            <a:r>
              <a:rPr lang="en-US" dirty="0"/>
              <a:t>Ratio of Global Unshifted Entropy (ROGUE)</a:t>
            </a:r>
          </a:p>
        </p:txBody>
      </p:sp>
      <p:sp>
        <p:nvSpPr>
          <p:cNvPr id="4" name="Date Placeholder 3">
            <a:extLst>
              <a:ext uri="{FF2B5EF4-FFF2-40B4-BE49-F238E27FC236}">
                <a16:creationId xmlns:a16="http://schemas.microsoft.com/office/drawing/2014/main" id="{D20D457B-C879-2745-9EC4-4A263C840CD3}"/>
              </a:ext>
            </a:extLst>
          </p:cNvPr>
          <p:cNvSpPr>
            <a:spLocks noGrp="1"/>
          </p:cNvSpPr>
          <p:nvPr>
            <p:ph type="dt" sz="half" idx="10"/>
          </p:nvPr>
        </p:nvSpPr>
        <p:spPr/>
        <p:txBody>
          <a:bodyPr/>
          <a:lstStyle/>
          <a:p>
            <a:fld id="{A651482C-FD52-6943-ABF1-A12CDCA47B79}" type="datetime4">
              <a:rPr lang="en-US" smtClean="0"/>
              <a:t>August 4, 2020</a:t>
            </a:fld>
            <a:endParaRPr lang="en-US"/>
          </a:p>
        </p:txBody>
      </p:sp>
      <p:sp>
        <p:nvSpPr>
          <p:cNvPr id="5" name="Footer Placeholder 4">
            <a:extLst>
              <a:ext uri="{FF2B5EF4-FFF2-40B4-BE49-F238E27FC236}">
                <a16:creationId xmlns:a16="http://schemas.microsoft.com/office/drawing/2014/main" id="{C21F4D13-42EE-FF46-96FD-25D5FBCB1CD8}"/>
              </a:ext>
            </a:extLst>
          </p:cNvPr>
          <p:cNvSpPr>
            <a:spLocks noGrp="1"/>
          </p:cNvSpPr>
          <p:nvPr>
            <p:ph type="ftr" sz="quarter" idx="11"/>
          </p:nvPr>
        </p:nvSpPr>
        <p:spPr/>
        <p:txBody>
          <a:bodyPr/>
          <a:lstStyle/>
          <a:p>
            <a:r>
              <a:rPr lang="en-US"/>
              <a:t>Zhuge/BJUT</a:t>
            </a:r>
          </a:p>
        </p:txBody>
      </p:sp>
      <p:sp>
        <p:nvSpPr>
          <p:cNvPr id="6" name="Slide Number Placeholder 5">
            <a:extLst>
              <a:ext uri="{FF2B5EF4-FFF2-40B4-BE49-F238E27FC236}">
                <a16:creationId xmlns:a16="http://schemas.microsoft.com/office/drawing/2014/main" id="{E6D0E040-0537-FF4E-A9F8-168F0242A334}"/>
              </a:ext>
            </a:extLst>
          </p:cNvPr>
          <p:cNvSpPr>
            <a:spLocks noGrp="1"/>
          </p:cNvSpPr>
          <p:nvPr>
            <p:ph type="sldNum" sz="quarter" idx="12"/>
          </p:nvPr>
        </p:nvSpPr>
        <p:spPr/>
        <p:txBody>
          <a:bodyPr/>
          <a:lstStyle/>
          <a:p>
            <a:fld id="{A6E4847A-C04D-C04D-8DF3-199E59DC8820}" type="slidenum">
              <a:rPr lang="en-US" smtClean="0"/>
              <a:t>2</a:t>
            </a:fld>
            <a:endParaRPr lang="en-US" dirty="0"/>
          </a:p>
        </p:txBody>
      </p:sp>
      <p:sp>
        <p:nvSpPr>
          <p:cNvPr id="10" name="Text Placeholder 6">
            <a:extLst>
              <a:ext uri="{FF2B5EF4-FFF2-40B4-BE49-F238E27FC236}">
                <a16:creationId xmlns:a16="http://schemas.microsoft.com/office/drawing/2014/main" id="{56C88CF3-79AA-5342-AE14-E559D2438E5C}"/>
              </a:ext>
            </a:extLst>
          </p:cNvPr>
          <p:cNvSpPr txBox="1">
            <a:spLocks/>
          </p:cNvSpPr>
          <p:nvPr/>
        </p:nvSpPr>
        <p:spPr>
          <a:xfrm>
            <a:off x="838200" y="3487705"/>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ja-JP" altLang="en-US"/>
              <a:t>作者做了些什么</a:t>
            </a:r>
            <a:endParaRPr lang="en-US" dirty="0"/>
          </a:p>
        </p:txBody>
      </p:sp>
      <p:sp>
        <p:nvSpPr>
          <p:cNvPr id="11" name="Content Placeholder 2">
            <a:extLst>
              <a:ext uri="{FF2B5EF4-FFF2-40B4-BE49-F238E27FC236}">
                <a16:creationId xmlns:a16="http://schemas.microsoft.com/office/drawing/2014/main" id="{EC2E1571-1DD0-514D-90CE-7A33C789E68F}"/>
              </a:ext>
            </a:extLst>
          </p:cNvPr>
          <p:cNvSpPr txBox="1">
            <a:spLocks/>
          </p:cNvSpPr>
          <p:nvPr/>
        </p:nvSpPr>
        <p:spPr>
          <a:xfrm>
            <a:off x="838200" y="4311616"/>
            <a:ext cx="5157787" cy="22828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ja-JP" altLang="en-US"/>
              <a:t>利用不同实验方法产生的数据集</a:t>
            </a:r>
            <a:r>
              <a:rPr lang="en-US" altLang="ja-JP" dirty="0"/>
              <a:t>(10x &amp; SMART-seq2)</a:t>
            </a:r>
          </a:p>
          <a:p>
            <a:r>
              <a:rPr lang="ja-JP" altLang="en-US"/>
              <a:t>对比了不同方法的特征提取能力</a:t>
            </a:r>
            <a:r>
              <a:rPr lang="zh-CN" altLang="en-US" dirty="0"/>
              <a:t>、</a:t>
            </a:r>
            <a:r>
              <a:rPr lang="ja-JP" altLang="en-US"/>
              <a:t>灵敏度</a:t>
            </a:r>
            <a:r>
              <a:rPr lang="zh-CN" altLang="en-US" dirty="0"/>
              <a:t>、</a:t>
            </a:r>
            <a:r>
              <a:rPr lang="ja-JP" altLang="en-US"/>
              <a:t>鲁棒性</a:t>
            </a:r>
            <a:endParaRPr lang="en-US" dirty="0"/>
          </a:p>
        </p:txBody>
      </p:sp>
      <p:sp>
        <p:nvSpPr>
          <p:cNvPr id="12" name="Text Placeholder 7">
            <a:extLst>
              <a:ext uri="{FF2B5EF4-FFF2-40B4-BE49-F238E27FC236}">
                <a16:creationId xmlns:a16="http://schemas.microsoft.com/office/drawing/2014/main" id="{30CBB985-54FE-0D47-A1CE-B4C4761A2AF0}"/>
              </a:ext>
            </a:extLst>
          </p:cNvPr>
          <p:cNvSpPr txBox="1">
            <a:spLocks/>
          </p:cNvSpPr>
          <p:nvPr/>
        </p:nvSpPr>
        <p:spPr>
          <a:xfrm>
            <a:off x="6324600" y="3843588"/>
            <a:ext cx="5183188"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ja-JP" altLang="en-US"/>
              <a:t>我们要学什么</a:t>
            </a:r>
            <a:endParaRPr lang="en-US" dirty="0"/>
          </a:p>
        </p:txBody>
      </p:sp>
      <p:sp>
        <p:nvSpPr>
          <p:cNvPr id="13" name="Content Placeholder 8">
            <a:extLst>
              <a:ext uri="{FF2B5EF4-FFF2-40B4-BE49-F238E27FC236}">
                <a16:creationId xmlns:a16="http://schemas.microsoft.com/office/drawing/2014/main" id="{AC4688C6-73FA-EF40-9AEC-560DA10B7F40}"/>
              </a:ext>
            </a:extLst>
          </p:cNvPr>
          <p:cNvSpPr txBox="1">
            <a:spLocks/>
          </p:cNvSpPr>
          <p:nvPr/>
        </p:nvSpPr>
        <p:spPr>
          <a:xfrm>
            <a:off x="6324600" y="4667499"/>
            <a:ext cx="5765800" cy="19269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Times New Roman" panose="02020603050405020304" pitchFamily="18" charset="0"/>
                <a:ea typeface="SimSun" panose="02010600030101010101" pitchFamily="2" charset="-122"/>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ja-JP" altLang="en-US"/>
              <a:t>评估算法的指标及其展示方法</a:t>
            </a:r>
            <a:r>
              <a:rPr lang="zh-CN" altLang="en-US" dirty="0"/>
              <a:t>。</a:t>
            </a:r>
            <a:endParaRPr lang="en-US" altLang="zh-CN" dirty="0"/>
          </a:p>
          <a:p>
            <a:r>
              <a:rPr lang="ja-JP" altLang="en-US"/>
              <a:t>高质量的数据集</a:t>
            </a:r>
            <a:r>
              <a:rPr lang="zh-CN" altLang="en-US" dirty="0"/>
              <a:t>。</a:t>
            </a:r>
            <a:endParaRPr lang="en-US" altLang="ja-JP" dirty="0"/>
          </a:p>
          <a:p>
            <a:r>
              <a:rPr lang="ja-JP" altLang="en-US"/>
              <a:t>如何有条理地论述这些优点</a:t>
            </a:r>
            <a:r>
              <a:rPr lang="zh-CN" altLang="en-US" dirty="0"/>
              <a:t>。</a:t>
            </a:r>
            <a:r>
              <a:rPr lang="ja-JP" altLang="en-US"/>
              <a:t>论文格式也值得参考</a:t>
            </a:r>
            <a:r>
              <a:rPr lang="zh-CN" altLang="en-US" dirty="0"/>
              <a:t>。</a:t>
            </a:r>
            <a:endParaRPr lang="en-US" dirty="0"/>
          </a:p>
        </p:txBody>
      </p:sp>
    </p:spTree>
    <p:extLst>
      <p:ext uri="{BB962C8B-B14F-4D97-AF65-F5344CB8AC3E}">
        <p14:creationId xmlns:p14="http://schemas.microsoft.com/office/powerpoint/2010/main" val="4105532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6F20B-5F80-834B-A859-51862DA8A45C}"/>
              </a:ext>
            </a:extLst>
          </p:cNvPr>
          <p:cNvSpPr>
            <a:spLocks noGrp="1"/>
          </p:cNvSpPr>
          <p:nvPr>
            <p:ph type="title"/>
          </p:nvPr>
        </p:nvSpPr>
        <p:spPr/>
        <p:txBody>
          <a:bodyPr/>
          <a:lstStyle/>
          <a:p>
            <a:r>
              <a:rPr lang="en-US" dirty="0"/>
              <a:t>Negative binomial distributions</a:t>
            </a:r>
          </a:p>
        </p:txBody>
      </p:sp>
      <p:sp>
        <p:nvSpPr>
          <p:cNvPr id="3" name="Text Placeholder 2">
            <a:extLst>
              <a:ext uri="{FF2B5EF4-FFF2-40B4-BE49-F238E27FC236}">
                <a16:creationId xmlns:a16="http://schemas.microsoft.com/office/drawing/2014/main" id="{C5AECBE0-633D-C742-8599-3081C5B812AA}"/>
              </a:ext>
            </a:extLst>
          </p:cNvPr>
          <p:cNvSpPr>
            <a:spLocks noGrp="1"/>
          </p:cNvSpPr>
          <p:nvPr>
            <p:ph type="body" idx="1"/>
          </p:nvPr>
        </p:nvSpPr>
        <p:spPr/>
        <p:txBody>
          <a:bodyPr/>
          <a:lstStyle/>
          <a:p>
            <a:r>
              <a:rPr lang="en-US" dirty="0" err="1"/>
              <a:t>Nergative</a:t>
            </a:r>
            <a:r>
              <a:rPr lang="en-US" dirty="0"/>
              <a:t> binomial distribution (NB)</a:t>
            </a:r>
          </a:p>
        </p:txBody>
      </p:sp>
      <p:sp>
        <p:nvSpPr>
          <p:cNvPr id="4" name="Content Placeholder 3">
            <a:extLst>
              <a:ext uri="{FF2B5EF4-FFF2-40B4-BE49-F238E27FC236}">
                <a16:creationId xmlns:a16="http://schemas.microsoft.com/office/drawing/2014/main" id="{D3DB9370-7B96-0B4B-9497-636806DF46B0}"/>
              </a:ext>
            </a:extLst>
          </p:cNvPr>
          <p:cNvSpPr>
            <a:spLocks noGrp="1"/>
          </p:cNvSpPr>
          <p:nvPr>
            <p:ph sz="half" idx="2"/>
          </p:nvPr>
        </p:nvSpPr>
        <p:spPr>
          <a:xfrm>
            <a:off x="605004" y="2681325"/>
            <a:ext cx="5476441" cy="3997486"/>
          </a:xfrm>
          <a:solidFill>
            <a:srgbClr val="FFFF00"/>
          </a:solidFill>
        </p:spPr>
        <p:txBody>
          <a:bodyPr>
            <a:normAutofit lnSpcReduction="10000"/>
          </a:bodyPr>
          <a:lstStyle/>
          <a:p>
            <a:r>
              <a:rPr lang="en-US" dirty="0"/>
              <a:t>﻿The number of failures in a sequence of </a:t>
            </a:r>
            <a:r>
              <a:rPr lang="en-US" dirty="0" err="1"/>
              <a:t>i.i.d</a:t>
            </a:r>
            <a:r>
              <a:rPr lang="en-US" dirty="0"/>
              <a:t>. Bernoulli trials before a specified (non-random) number of successes </a:t>
            </a:r>
            <a:r>
              <a:rPr lang="en-US" i="1" dirty="0"/>
              <a:t>r</a:t>
            </a:r>
            <a:r>
              <a:rPr lang="en-US" dirty="0"/>
              <a:t> occurs.</a:t>
            </a:r>
          </a:p>
          <a:p>
            <a:r>
              <a:rPr lang="ja-JP" altLang="en-US"/>
              <a:t>扔硬币</a:t>
            </a:r>
            <a:r>
              <a:rPr lang="zh-CN" altLang="en-US" dirty="0"/>
              <a:t>，</a:t>
            </a:r>
            <a:r>
              <a:rPr lang="ja-JP" altLang="en-US"/>
              <a:t>出现</a:t>
            </a:r>
            <a:r>
              <a:rPr lang="en-US" altLang="ja-JP" i="1" dirty="0"/>
              <a:t>r</a:t>
            </a:r>
            <a:r>
              <a:rPr lang="ja-JP" altLang="en-US"/>
              <a:t>次正面前</a:t>
            </a:r>
            <a:r>
              <a:rPr lang="zh-CN" altLang="en-US" dirty="0"/>
              <a:t>，</a:t>
            </a:r>
            <a:r>
              <a:rPr lang="ja-JP" altLang="en-US"/>
              <a:t>一共出现了</a:t>
            </a:r>
            <a:r>
              <a:rPr lang="en-US" altLang="ja-JP" i="1" dirty="0"/>
              <a:t>k</a:t>
            </a:r>
            <a:r>
              <a:rPr lang="ja-JP" altLang="en-US"/>
              <a:t>次背面的概率</a:t>
            </a:r>
            <a:r>
              <a:rPr lang="zh-CN" altLang="en-US" dirty="0"/>
              <a:t>。</a:t>
            </a:r>
            <a:endParaRPr lang="en-US" altLang="zh-CN" dirty="0"/>
          </a:p>
          <a:p>
            <a:r>
              <a:rPr lang="en-US" dirty="0" err="1"/>
              <a:t>Overdispersed</a:t>
            </a:r>
            <a:r>
              <a:rPr lang="en-US" dirty="0"/>
              <a:t> Poisson: mixture of Poisson distributions where the rate is from gamma distribution (next page). </a:t>
            </a:r>
          </a:p>
        </p:txBody>
      </p:sp>
      <p:sp>
        <p:nvSpPr>
          <p:cNvPr id="5" name="Text Placeholder 4">
            <a:extLst>
              <a:ext uri="{FF2B5EF4-FFF2-40B4-BE49-F238E27FC236}">
                <a16:creationId xmlns:a16="http://schemas.microsoft.com/office/drawing/2014/main" id="{C2908138-88D6-6A4F-806F-9E382557F29C}"/>
              </a:ext>
            </a:extLst>
          </p:cNvPr>
          <p:cNvSpPr>
            <a:spLocks noGrp="1"/>
          </p:cNvSpPr>
          <p:nvPr>
            <p:ph type="body" sz="quarter" idx="3"/>
          </p:nvPr>
        </p:nvSpPr>
        <p:spPr>
          <a:xfrm>
            <a:off x="6172199" y="1681163"/>
            <a:ext cx="6004800" cy="824400"/>
          </a:xfrm>
        </p:spPr>
        <p:txBody>
          <a:bodyPr/>
          <a:lstStyle/>
          <a:p>
            <a:r>
              <a:rPr lang="en-US" dirty="0"/>
              <a:t>Zero-inflated negative binomial dist. (ZINB)</a:t>
            </a:r>
          </a:p>
        </p:txBody>
      </p:sp>
      <p:sp>
        <p:nvSpPr>
          <p:cNvPr id="6" name="Content Placeholder 5">
            <a:extLst>
              <a:ext uri="{FF2B5EF4-FFF2-40B4-BE49-F238E27FC236}">
                <a16:creationId xmlns:a16="http://schemas.microsoft.com/office/drawing/2014/main" id="{D1046091-ED00-D742-8727-A7A3A50A7090}"/>
              </a:ext>
            </a:extLst>
          </p:cNvPr>
          <p:cNvSpPr>
            <a:spLocks noGrp="1"/>
          </p:cNvSpPr>
          <p:nvPr>
            <p:ph sz="quarter" idx="4"/>
          </p:nvPr>
        </p:nvSpPr>
        <p:spPr/>
        <p:txBody>
          <a:bodyPr>
            <a:normAutofit lnSpcReduction="10000"/>
          </a:bodyPr>
          <a:lstStyle/>
          <a:p>
            <a:r>
              <a:rPr lang="en-US" dirty="0"/>
              <a:t>Composition of binary distribution and a NB distr.</a:t>
            </a:r>
          </a:p>
          <a:p>
            <a:r>
              <a:rPr lang="ja-JP" altLang="en-US"/>
              <a:t>分成零和非零两种情况</a:t>
            </a:r>
            <a:r>
              <a:rPr lang="zh-CN" altLang="en-US" dirty="0"/>
              <a:t>，</a:t>
            </a:r>
            <a:r>
              <a:rPr lang="ja-JP" altLang="en-US"/>
              <a:t>非零时满足负二项分布</a:t>
            </a:r>
            <a:r>
              <a:rPr lang="zh-CN" altLang="en-US" dirty="0"/>
              <a:t>。</a:t>
            </a:r>
            <a:endParaRPr lang="en-US" dirty="0"/>
          </a:p>
        </p:txBody>
      </p:sp>
      <p:sp>
        <p:nvSpPr>
          <p:cNvPr id="7" name="Date Placeholder 6">
            <a:extLst>
              <a:ext uri="{FF2B5EF4-FFF2-40B4-BE49-F238E27FC236}">
                <a16:creationId xmlns:a16="http://schemas.microsoft.com/office/drawing/2014/main" id="{592B6DC6-B53D-E44C-9153-3CF3A2E5BA0A}"/>
              </a:ext>
            </a:extLst>
          </p:cNvPr>
          <p:cNvSpPr>
            <a:spLocks noGrp="1"/>
          </p:cNvSpPr>
          <p:nvPr>
            <p:ph type="dt" sz="half" idx="10"/>
          </p:nvPr>
        </p:nvSpPr>
        <p:spPr/>
        <p:txBody>
          <a:bodyPr/>
          <a:lstStyle/>
          <a:p>
            <a:fld id="{C7B7F6DF-1663-2C42-9454-28E54CC9D8D3}" type="datetime4">
              <a:rPr lang="en-US" smtClean="0"/>
              <a:t>August 4, 2020</a:t>
            </a:fld>
            <a:endParaRPr lang="en-US" dirty="0"/>
          </a:p>
        </p:txBody>
      </p:sp>
      <p:sp>
        <p:nvSpPr>
          <p:cNvPr id="8" name="Footer Placeholder 7">
            <a:extLst>
              <a:ext uri="{FF2B5EF4-FFF2-40B4-BE49-F238E27FC236}">
                <a16:creationId xmlns:a16="http://schemas.microsoft.com/office/drawing/2014/main" id="{04E416C1-3D12-6548-B9C1-E82A340EE05C}"/>
              </a:ext>
            </a:extLst>
          </p:cNvPr>
          <p:cNvSpPr>
            <a:spLocks noGrp="1"/>
          </p:cNvSpPr>
          <p:nvPr>
            <p:ph type="ftr" sz="quarter" idx="11"/>
          </p:nvPr>
        </p:nvSpPr>
        <p:spPr/>
        <p:txBody>
          <a:bodyPr/>
          <a:lstStyle/>
          <a:p>
            <a:r>
              <a:rPr lang="en-US"/>
              <a:t>Zhuge/BJUT</a:t>
            </a:r>
          </a:p>
        </p:txBody>
      </p:sp>
      <p:sp>
        <p:nvSpPr>
          <p:cNvPr id="9" name="Slide Number Placeholder 8">
            <a:extLst>
              <a:ext uri="{FF2B5EF4-FFF2-40B4-BE49-F238E27FC236}">
                <a16:creationId xmlns:a16="http://schemas.microsoft.com/office/drawing/2014/main" id="{C0B7F135-1158-9E48-A550-3889D02C9779}"/>
              </a:ext>
            </a:extLst>
          </p:cNvPr>
          <p:cNvSpPr>
            <a:spLocks noGrp="1"/>
          </p:cNvSpPr>
          <p:nvPr>
            <p:ph type="sldNum" sz="quarter" idx="12"/>
          </p:nvPr>
        </p:nvSpPr>
        <p:spPr/>
        <p:txBody>
          <a:bodyPr/>
          <a:lstStyle/>
          <a:p>
            <a:fld id="{A6E4847A-C04D-C04D-8DF3-199E59DC8820}" type="slidenum">
              <a:rPr lang="en-US" smtClean="0"/>
              <a:t>3</a:t>
            </a:fld>
            <a:endParaRPr lang="en-US" dirty="0"/>
          </a:p>
        </p:txBody>
      </p:sp>
      <p:pic>
        <p:nvPicPr>
          <p:cNvPr id="10" name="Picture 9">
            <a:extLst>
              <a:ext uri="{FF2B5EF4-FFF2-40B4-BE49-F238E27FC236}">
                <a16:creationId xmlns:a16="http://schemas.microsoft.com/office/drawing/2014/main" id="{6B949BA7-3DC7-8348-B588-1A54A19886A8}"/>
              </a:ext>
            </a:extLst>
          </p:cNvPr>
          <p:cNvPicPr>
            <a:picLocks noChangeAspect="1"/>
          </p:cNvPicPr>
          <p:nvPr/>
        </p:nvPicPr>
        <p:blipFill>
          <a:blip r:embed="rId2"/>
          <a:stretch>
            <a:fillRect/>
          </a:stretch>
        </p:blipFill>
        <p:spPr>
          <a:xfrm>
            <a:off x="665164" y="1368227"/>
            <a:ext cx="5159375" cy="644922"/>
          </a:xfrm>
          <a:prstGeom prst="rect">
            <a:avLst/>
          </a:prstGeom>
          <a:solidFill>
            <a:schemeClr val="accent4">
              <a:lumMod val="20000"/>
              <a:lumOff val="80000"/>
            </a:schemeClr>
          </a:solidFill>
        </p:spPr>
      </p:pic>
      <mc:AlternateContent xmlns:mc="http://schemas.openxmlformats.org/markup-compatibility/2006" xmlns:a14="http://schemas.microsoft.com/office/drawing/2010/main">
        <mc:Choice Requires="a14">
          <p:sp>
            <p:nvSpPr>
              <p:cNvPr id="11" name="Rectangle 10">
                <a:extLst>
                  <a:ext uri="{FF2B5EF4-FFF2-40B4-BE49-F238E27FC236}">
                    <a16:creationId xmlns:a16="http://schemas.microsoft.com/office/drawing/2014/main" id="{F0D45156-FCAF-924B-A813-257BDB7867CB}"/>
                  </a:ext>
                </a:extLst>
              </p:cNvPr>
              <p:cNvSpPr/>
              <p:nvPr/>
            </p:nvSpPr>
            <p:spPr>
              <a:xfrm>
                <a:off x="6081445" y="4071856"/>
                <a:ext cx="5961544" cy="2583271"/>
              </a:xfrm>
              <a:prstGeom prst="rect">
                <a:avLst/>
              </a:prstGeom>
              <a:solidFill>
                <a:srgbClr val="FFFF00"/>
              </a:solidFill>
              <a:ln>
                <a:noFill/>
              </a:ln>
            </p:spPr>
            <p:txBody>
              <a:bodyPr wrap="square">
                <a:spAutoFit/>
              </a:bodyPr>
              <a:lstStyle/>
              <a:p>
                <a:r>
                  <a:rPr lang="en-US" altLang="ja-JP" sz="2100" b="1" dirty="0">
                    <a:latin typeface="Times New Roman" panose="02020603050405020304" pitchFamily="18" charset="0"/>
                    <a:ea typeface="SimSun" panose="02010600030101010101" pitchFamily="2" charset="-122"/>
                    <a:cs typeface="Times New Roman" panose="02020603050405020304" pitchFamily="18" charset="0"/>
                  </a:rPr>
                  <a:t>EX=</a:t>
                </a:r>
                <a:r>
                  <a:rPr lang="en-US" sz="2100" b="1" i="1" dirty="0" err="1">
                    <a:latin typeface="Times New Roman" panose="02020603050405020304" pitchFamily="18" charset="0"/>
                    <a:cs typeface="Times New Roman" panose="02020603050405020304" pitchFamily="18" charset="0"/>
                  </a:rPr>
                  <a:t>rp</a:t>
                </a:r>
                <a:r>
                  <a:rPr lang="en-US" sz="2100" b="1" dirty="0">
                    <a:latin typeface="Times New Roman" panose="02020603050405020304" pitchFamily="18" charset="0"/>
                    <a:cs typeface="Times New Roman" panose="02020603050405020304" pitchFamily="18" charset="0"/>
                  </a:rPr>
                  <a:t>/(1 − </a:t>
                </a:r>
                <a:r>
                  <a:rPr lang="en-US" sz="2100" b="1" i="1" dirty="0">
                    <a:latin typeface="Times New Roman" panose="02020603050405020304" pitchFamily="18" charset="0"/>
                    <a:cs typeface="Times New Roman" panose="02020603050405020304" pitchFamily="18" charset="0"/>
                  </a:rPr>
                  <a:t>p</a:t>
                </a:r>
                <a:r>
                  <a:rPr lang="en-US" sz="2100" b="1" dirty="0">
                    <a:latin typeface="Times New Roman" panose="02020603050405020304" pitchFamily="18" charset="0"/>
                    <a:cs typeface="Times New Roman" panose="02020603050405020304" pitchFamily="18" charset="0"/>
                  </a:rPr>
                  <a:t>), Var X=</a:t>
                </a:r>
                <a:r>
                  <a:rPr lang="en-US" sz="2100" b="1" i="1" dirty="0" err="1">
                    <a:latin typeface="Times New Roman" panose="02020603050405020304" pitchFamily="18" charset="0"/>
                    <a:cs typeface="Times New Roman" panose="02020603050405020304" pitchFamily="18" charset="0"/>
                  </a:rPr>
                  <a:t>rp</a:t>
                </a:r>
                <a:r>
                  <a:rPr lang="en-US" sz="2100" b="1" dirty="0">
                    <a:latin typeface="Times New Roman" panose="02020603050405020304" pitchFamily="18" charset="0"/>
                    <a:cs typeface="Times New Roman" panose="02020603050405020304" pitchFamily="18" charset="0"/>
                  </a:rPr>
                  <a:t>/(1 − </a:t>
                </a:r>
                <a:r>
                  <a:rPr lang="en-US" sz="2100" b="1" i="1" dirty="0">
                    <a:latin typeface="Times New Roman" panose="02020603050405020304" pitchFamily="18" charset="0"/>
                    <a:cs typeface="Times New Roman" panose="02020603050405020304" pitchFamily="18" charset="0"/>
                  </a:rPr>
                  <a:t>p</a:t>
                </a:r>
                <a:r>
                  <a:rPr lang="en-US" sz="2100" b="1" dirty="0">
                    <a:latin typeface="Times New Roman" panose="02020603050405020304" pitchFamily="18" charset="0"/>
                    <a:cs typeface="Times New Roman" panose="02020603050405020304" pitchFamily="18" charset="0"/>
                  </a:rPr>
                  <a:t>)</a:t>
                </a:r>
                <a:r>
                  <a:rPr lang="en-US" sz="2100" b="1" baseline="30000" dirty="0">
                    <a:latin typeface="Times New Roman" panose="02020603050405020304" pitchFamily="18" charset="0"/>
                    <a:cs typeface="Times New Roman" panose="02020603050405020304" pitchFamily="18" charset="0"/>
                  </a:rPr>
                  <a:t>2</a:t>
                </a:r>
                <a:endParaRPr lang="en-US" altLang="ja-JP" sz="2100" b="1" dirty="0">
                  <a:latin typeface="Times New Roman" panose="02020603050405020304" pitchFamily="18" charset="0"/>
                  <a:ea typeface="SimSun" panose="02010600030101010101" pitchFamily="2" charset="-122"/>
                  <a:cs typeface="Times New Roman" panose="02020603050405020304" pitchFamily="18" charset="0"/>
                </a:endParaRPr>
              </a:p>
              <a:p>
                <a:r>
                  <a:rPr lang="en-US" altLang="ja-JP" sz="21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rPr>
                  <a:t>Via Fano factor </a:t>
                </a:r>
                <a14:m>
                  <m:oMath xmlns:m="http://schemas.openxmlformats.org/officeDocument/2006/math">
                    <m:f>
                      <m:fPr>
                        <m:ctrlPr>
                          <a:rPr lang="en-US" altLang="ja-JP" sz="2100" b="1" i="1">
                            <a:solidFill>
                              <a:srgbClr val="FFFF00"/>
                            </a:solidFill>
                            <a:latin typeface="Cambria Math" panose="02040503050406030204" pitchFamily="18" charset="0"/>
                          </a:rPr>
                        </m:ctrlPr>
                      </m:fPr>
                      <m:num>
                        <m:sSup>
                          <m:sSupPr>
                            <m:ctrlPr>
                              <a:rPr lang="en-US" altLang="ja-JP" sz="2100" b="1" i="1">
                                <a:solidFill>
                                  <a:srgbClr val="FFFF00"/>
                                </a:solidFill>
                                <a:latin typeface="Cambria Math" panose="02040503050406030204" pitchFamily="18" charset="0"/>
                              </a:rPr>
                            </m:ctrlPr>
                          </m:sSupPr>
                          <m:e>
                            <m:r>
                              <a:rPr lang="en-US" altLang="ja-JP" sz="2100" b="1" i="1" smtClean="0">
                                <a:solidFill>
                                  <a:srgbClr val="FFFF00"/>
                                </a:solidFill>
                                <a:latin typeface="Cambria Math" panose="02040503050406030204" pitchFamily="18" charset="0"/>
                                <a:ea typeface="Cambria Math" panose="02040503050406030204" pitchFamily="18" charset="0"/>
                              </a:rPr>
                              <m:t>𝝈</m:t>
                            </m:r>
                          </m:e>
                          <m:sup>
                            <m:r>
                              <a:rPr lang="en-US" altLang="ja-JP" sz="2100" b="1" i="1" smtClean="0">
                                <a:solidFill>
                                  <a:srgbClr val="FFFF00"/>
                                </a:solidFill>
                                <a:latin typeface="Cambria Math" panose="02040503050406030204" pitchFamily="18" charset="0"/>
                              </a:rPr>
                              <m:t>𝟐</m:t>
                            </m:r>
                          </m:sup>
                        </m:sSup>
                      </m:num>
                      <m:den>
                        <m:r>
                          <a:rPr lang="ja-JP" altLang="en-US" sz="2100" b="1" i="1" smtClean="0">
                            <a:solidFill>
                              <a:srgbClr val="FFFF00"/>
                            </a:solidFill>
                            <a:latin typeface="Cambria Math" panose="02040503050406030204" pitchFamily="18" charset="0"/>
                          </a:rPr>
                          <m:t>𝝁</m:t>
                        </m:r>
                      </m:den>
                    </m:f>
                  </m:oMath>
                </a14:m>
                <a:r>
                  <a:rPr lang="en-US" sz="21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rPr>
                  <a:t> or the ratio </a:t>
                </a:r>
                <a14:m>
                  <m:oMath xmlns:m="http://schemas.openxmlformats.org/officeDocument/2006/math">
                    <m:f>
                      <m:fPr>
                        <m:ctrlPr>
                          <a:rPr lang="en-US" sz="2100" b="1" i="1">
                            <a:solidFill>
                              <a:srgbClr val="FFFF00"/>
                            </a:solidFill>
                            <a:latin typeface="Cambria Math" panose="02040503050406030204" pitchFamily="18" charset="0"/>
                          </a:rPr>
                        </m:ctrlPr>
                      </m:fPr>
                      <m:num>
                        <m:r>
                          <a:rPr lang="en-US" sz="2100" b="1" i="1" smtClean="0">
                            <a:solidFill>
                              <a:srgbClr val="FFFF00"/>
                            </a:solidFill>
                            <a:latin typeface="Cambria Math" panose="02040503050406030204" pitchFamily="18" charset="0"/>
                            <a:ea typeface="Cambria Math" panose="02040503050406030204" pitchFamily="18" charset="0"/>
                          </a:rPr>
                          <m:t>𝝈</m:t>
                        </m:r>
                      </m:num>
                      <m:den>
                        <m:r>
                          <a:rPr lang="en-US" sz="2100" b="1" i="1" smtClean="0">
                            <a:solidFill>
                              <a:srgbClr val="FFFF00"/>
                            </a:solidFill>
                            <a:latin typeface="Cambria Math" panose="02040503050406030204" pitchFamily="18" charset="0"/>
                            <a:ea typeface="Cambria Math" panose="02040503050406030204" pitchFamily="18" charset="0"/>
                          </a:rPr>
                          <m:t>𝝁</m:t>
                        </m:r>
                      </m:den>
                    </m:f>
                  </m:oMath>
                </a14:m>
                <a:r>
                  <a:rPr lang="en-US" sz="21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rPr>
                  <a:t> depending on the background distribution of interest.</a:t>
                </a:r>
              </a:p>
              <a:p>
                <a:r>
                  <a:rPr lang="en-US" sz="21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rPr>
                  <a:t>Mainly</a:t>
                </a:r>
                <a:r>
                  <a:rPr lang="zh-CN" altLang="en-US" sz="21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rPr>
                  <a:t> </a:t>
                </a:r>
                <a:r>
                  <a:rPr lang="en-US" sz="21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rPr>
                  <a:t>caused by heterogeneity.</a:t>
                </a:r>
              </a:p>
              <a:p>
                <a:r>
                  <a:rPr lang="ja-JP" altLang="en-US" sz="2100" b="1">
                    <a:solidFill>
                      <a:srgbClr val="FFFF00"/>
                    </a:solidFill>
                    <a:latin typeface="Times New Roman" panose="02020603050405020304" pitchFamily="18" charset="0"/>
                    <a:ea typeface="SimSun" panose="02010600030101010101" pitchFamily="2" charset="-122"/>
                    <a:cs typeface="Times New Roman" panose="02020603050405020304" pitchFamily="18" charset="0"/>
                  </a:rPr>
                  <a:t>比如负二项分布可以看作泊松混合分布</a:t>
                </a:r>
                <a:r>
                  <a:rPr lang="zh-CN" altLang="en-US" sz="21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rPr>
                  <a:t>，</a:t>
                </a:r>
                <a:r>
                  <a:rPr lang="ja-JP" altLang="en-US" sz="2100" b="1">
                    <a:solidFill>
                      <a:srgbClr val="FFFF00"/>
                    </a:solidFill>
                    <a:latin typeface="Times New Roman" panose="02020603050405020304" pitchFamily="18" charset="0"/>
                    <a:ea typeface="SimSun" panose="02010600030101010101" pitchFamily="2" charset="-122"/>
                    <a:cs typeface="Times New Roman" panose="02020603050405020304" pitchFamily="18" charset="0"/>
                  </a:rPr>
                  <a:t>如果做</a:t>
                </a:r>
                <a:r>
                  <a:rPr lang="en-US" altLang="ja-JP" sz="21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rPr>
                  <a:t>Poisson</a:t>
                </a:r>
                <a:r>
                  <a:rPr lang="ja-JP" altLang="en-US" sz="2100" b="1">
                    <a:solidFill>
                      <a:srgbClr val="FFFF00"/>
                    </a:solidFill>
                    <a:latin typeface="Times New Roman" panose="02020603050405020304" pitchFamily="18" charset="0"/>
                    <a:ea typeface="SimSun" panose="02010600030101010101" pitchFamily="2" charset="-122"/>
                    <a:cs typeface="Times New Roman" panose="02020603050405020304" pitchFamily="18" charset="0"/>
                  </a:rPr>
                  <a:t>回归的时候发现方差过大</a:t>
                </a:r>
                <a:r>
                  <a:rPr lang="zh-CN" altLang="en-US" sz="21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rPr>
                  <a:t>，</a:t>
                </a:r>
                <a:r>
                  <a:rPr lang="ja-JP" altLang="en-US" sz="2100" b="1">
                    <a:solidFill>
                      <a:srgbClr val="FFFF00"/>
                    </a:solidFill>
                    <a:latin typeface="Times New Roman" panose="02020603050405020304" pitchFamily="18" charset="0"/>
                    <a:ea typeface="SimSun" panose="02010600030101010101" pitchFamily="2" charset="-122"/>
                    <a:cs typeface="Times New Roman" panose="02020603050405020304" pitchFamily="18" charset="0"/>
                  </a:rPr>
                  <a:t>就可以考虑负二项分布</a:t>
                </a:r>
                <a:r>
                  <a:rPr lang="zh-CN" altLang="en-US" sz="21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rPr>
                  <a:t>。</a:t>
                </a:r>
                <a:endParaRPr lang="en-US" sz="21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endParaRPr>
              </a:p>
            </p:txBody>
          </p:sp>
        </mc:Choice>
        <mc:Fallback xmlns="">
          <p:sp>
            <p:nvSpPr>
              <p:cNvPr id="11" name="Rectangle 10">
                <a:extLst>
                  <a:ext uri="{FF2B5EF4-FFF2-40B4-BE49-F238E27FC236}">
                    <a16:creationId xmlns:a16="http://schemas.microsoft.com/office/drawing/2014/main" id="{F0D45156-FCAF-924B-A813-257BDB7867CB}"/>
                  </a:ext>
                </a:extLst>
              </p:cNvPr>
              <p:cNvSpPr>
                <a:spLocks noRot="1" noChangeAspect="1" noMove="1" noResize="1" noEditPoints="1" noAdjustHandles="1" noChangeArrowheads="1" noChangeShapeType="1" noTextEdit="1"/>
              </p:cNvSpPr>
              <p:nvPr/>
            </p:nvSpPr>
            <p:spPr>
              <a:xfrm>
                <a:off x="6081445" y="4071856"/>
                <a:ext cx="5961544" cy="2583271"/>
              </a:xfrm>
              <a:prstGeom prst="rect">
                <a:avLst/>
              </a:prstGeom>
              <a:blipFill>
                <a:blip r:embed="rId3"/>
                <a:stretch>
                  <a:fillRect l="-1064" t="-1471" b="-2941"/>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4014678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A02BF-8478-2742-A7A7-1D6D00AAB47F}"/>
              </a:ext>
            </a:extLst>
          </p:cNvPr>
          <p:cNvSpPr>
            <a:spLocks noGrp="1"/>
          </p:cNvSpPr>
          <p:nvPr>
            <p:ph type="title"/>
          </p:nvPr>
        </p:nvSpPr>
        <p:spPr/>
        <p:txBody>
          <a:bodyPr/>
          <a:lstStyle/>
          <a:p>
            <a:r>
              <a:rPr lang="en-US" dirty="0"/>
              <a:t>Models</a:t>
            </a:r>
          </a:p>
        </p:txBody>
      </p:sp>
      <p:sp>
        <p:nvSpPr>
          <p:cNvPr id="7" name="Text Placeholder 6">
            <a:extLst>
              <a:ext uri="{FF2B5EF4-FFF2-40B4-BE49-F238E27FC236}">
                <a16:creationId xmlns:a16="http://schemas.microsoft.com/office/drawing/2014/main" id="{D70BE3A8-FB68-0B4A-B692-B5548FE58A28}"/>
              </a:ext>
            </a:extLst>
          </p:cNvPr>
          <p:cNvSpPr>
            <a:spLocks noGrp="1"/>
          </p:cNvSpPr>
          <p:nvPr>
            <p:ph type="body" idx="1"/>
          </p:nvPr>
        </p:nvSpPr>
        <p:spPr/>
        <p:txBody>
          <a:bodyPr/>
          <a:lstStyle/>
          <a:p>
            <a:r>
              <a:rPr lang="en-US" dirty="0"/>
              <a:t>Characteristics of UMI</a:t>
            </a:r>
          </a:p>
        </p:txBody>
      </p:sp>
      <p:pic>
        <p:nvPicPr>
          <p:cNvPr id="3" name="Content Placeholder 2">
            <a:extLst>
              <a:ext uri="{FF2B5EF4-FFF2-40B4-BE49-F238E27FC236}">
                <a16:creationId xmlns:a16="http://schemas.microsoft.com/office/drawing/2014/main" id="{A47074FA-6B66-2242-84E7-ED4E44CB3132}"/>
              </a:ext>
            </a:extLst>
          </p:cNvPr>
          <p:cNvPicPr>
            <a:picLocks noGrp="1" noChangeAspect="1"/>
          </p:cNvPicPr>
          <p:nvPr>
            <p:ph sz="half" idx="2"/>
          </p:nvPr>
        </p:nvPicPr>
        <p:blipFill>
          <a:blip r:embed="rId3"/>
          <a:stretch>
            <a:fillRect/>
          </a:stretch>
        </p:blipFill>
        <p:spPr>
          <a:xfrm>
            <a:off x="838200" y="2696298"/>
            <a:ext cx="5127922" cy="2502426"/>
          </a:xfrm>
          <a:prstGeom prst="rect">
            <a:avLst/>
          </a:prstGeom>
        </p:spPr>
      </p:pic>
      <p:sp>
        <p:nvSpPr>
          <p:cNvPr id="9" name="Text Placeholder 8">
            <a:extLst>
              <a:ext uri="{FF2B5EF4-FFF2-40B4-BE49-F238E27FC236}">
                <a16:creationId xmlns:a16="http://schemas.microsoft.com/office/drawing/2014/main" id="{C0E7B8A1-069D-DF48-8BC0-201C7D5C8DC7}"/>
              </a:ext>
            </a:extLst>
          </p:cNvPr>
          <p:cNvSpPr>
            <a:spLocks noGrp="1"/>
          </p:cNvSpPr>
          <p:nvPr>
            <p:ph type="body" sz="quarter" idx="3"/>
          </p:nvPr>
        </p:nvSpPr>
        <p:spPr/>
        <p:txBody>
          <a:bodyPr/>
          <a:lstStyle/>
          <a:p>
            <a:r>
              <a:rPr lang="ja-JP" altLang="en-US"/>
              <a:t>其他例子</a:t>
            </a:r>
            <a:endParaRPr lang="en-US" dirty="0"/>
          </a:p>
        </p:txBody>
      </p:sp>
      <p:sp>
        <p:nvSpPr>
          <p:cNvPr id="10" name="Content Placeholder 9">
            <a:extLst>
              <a:ext uri="{FF2B5EF4-FFF2-40B4-BE49-F238E27FC236}">
                <a16:creationId xmlns:a16="http://schemas.microsoft.com/office/drawing/2014/main" id="{B9893FC0-DC1B-AA45-BF1F-50A951B12D4D}"/>
              </a:ext>
            </a:extLst>
          </p:cNvPr>
          <p:cNvSpPr>
            <a:spLocks noGrp="1"/>
          </p:cNvSpPr>
          <p:nvPr>
            <p:ph sz="quarter" idx="4"/>
          </p:nvPr>
        </p:nvSpPr>
        <p:spPr>
          <a:xfrm>
            <a:off x="6172200" y="2505074"/>
            <a:ext cx="5892800" cy="4216401"/>
          </a:xfrm>
        </p:spPr>
        <p:txBody>
          <a:bodyPr>
            <a:normAutofit fontScale="85000" lnSpcReduction="10000"/>
          </a:bodyPr>
          <a:lstStyle/>
          <a:p>
            <a:r>
              <a:rPr lang="en-US" altLang="ja-JP" dirty="0"/>
              <a:t>In oncology, the age distribution of cancer incidence often follows the gamma distribution, whereas the shape and scale parameters (1/beta) predict, respectively, the number of driver events and the time interval between them.</a:t>
            </a:r>
          </a:p>
          <a:p>
            <a:r>
              <a:rPr lang="en-US" altLang="ja-JP" dirty="0"/>
              <a:t>In neuroscience, the gamma distribution is often used to describe the distribution of inter-spike intervals.</a:t>
            </a:r>
          </a:p>
          <a:p>
            <a:r>
              <a:rPr lang="en-US" altLang="ja-JP" dirty="0"/>
              <a:t>In genomics, the gamma distribution was applied in peak calling step (i.e. in recognition of signal) in </a:t>
            </a:r>
            <a:r>
              <a:rPr lang="en-US" altLang="ja-JP" dirty="0" err="1"/>
              <a:t>ChIP</a:t>
            </a:r>
            <a:r>
              <a:rPr lang="en-US" altLang="ja-JP" dirty="0"/>
              <a:t>-chip and </a:t>
            </a:r>
            <a:r>
              <a:rPr lang="en-US" altLang="ja-JP" dirty="0" err="1"/>
              <a:t>ChIP-seq</a:t>
            </a:r>
            <a:r>
              <a:rPr lang="en-US" altLang="ja-JP" dirty="0"/>
              <a:t> data analysis.</a:t>
            </a:r>
            <a:endParaRPr lang="ja-JP" altLang="en-US"/>
          </a:p>
        </p:txBody>
      </p:sp>
      <p:sp>
        <p:nvSpPr>
          <p:cNvPr id="4" name="Date Placeholder 3">
            <a:extLst>
              <a:ext uri="{FF2B5EF4-FFF2-40B4-BE49-F238E27FC236}">
                <a16:creationId xmlns:a16="http://schemas.microsoft.com/office/drawing/2014/main" id="{C458AFF4-0AB3-A843-BBCD-F46A18E16259}"/>
              </a:ext>
            </a:extLst>
          </p:cNvPr>
          <p:cNvSpPr>
            <a:spLocks noGrp="1"/>
          </p:cNvSpPr>
          <p:nvPr>
            <p:ph type="dt" sz="half" idx="10"/>
          </p:nvPr>
        </p:nvSpPr>
        <p:spPr/>
        <p:txBody>
          <a:bodyPr/>
          <a:lstStyle/>
          <a:p>
            <a:fld id="{792EC67B-F084-D448-A0C9-81B2891A2DE4}" type="datetime4">
              <a:rPr lang="en-US" smtClean="0"/>
              <a:t>August 4, 2020</a:t>
            </a:fld>
            <a:endParaRPr lang="en-US" dirty="0"/>
          </a:p>
        </p:txBody>
      </p:sp>
      <p:sp>
        <p:nvSpPr>
          <p:cNvPr id="5" name="Footer Placeholder 4">
            <a:extLst>
              <a:ext uri="{FF2B5EF4-FFF2-40B4-BE49-F238E27FC236}">
                <a16:creationId xmlns:a16="http://schemas.microsoft.com/office/drawing/2014/main" id="{4C581712-E29C-4741-8D3D-6D07CBF07D11}"/>
              </a:ext>
            </a:extLst>
          </p:cNvPr>
          <p:cNvSpPr>
            <a:spLocks noGrp="1"/>
          </p:cNvSpPr>
          <p:nvPr>
            <p:ph type="ftr" sz="quarter" idx="11"/>
          </p:nvPr>
        </p:nvSpPr>
        <p:spPr/>
        <p:txBody>
          <a:bodyPr/>
          <a:lstStyle/>
          <a:p>
            <a:r>
              <a:rPr lang="en-US" dirty="0" err="1"/>
              <a:t>Zhuge</a:t>
            </a:r>
            <a:r>
              <a:rPr lang="en-US" dirty="0"/>
              <a:t>/BJUT</a:t>
            </a:r>
          </a:p>
        </p:txBody>
      </p:sp>
      <p:sp>
        <p:nvSpPr>
          <p:cNvPr id="6" name="Slide Number Placeholder 5">
            <a:extLst>
              <a:ext uri="{FF2B5EF4-FFF2-40B4-BE49-F238E27FC236}">
                <a16:creationId xmlns:a16="http://schemas.microsoft.com/office/drawing/2014/main" id="{88FDD3D4-61F4-D743-A3B5-F07E1E75B4CB}"/>
              </a:ext>
            </a:extLst>
          </p:cNvPr>
          <p:cNvSpPr>
            <a:spLocks noGrp="1"/>
          </p:cNvSpPr>
          <p:nvPr>
            <p:ph type="sldNum" sz="quarter" idx="12"/>
          </p:nvPr>
        </p:nvSpPr>
        <p:spPr/>
        <p:txBody>
          <a:bodyPr/>
          <a:lstStyle/>
          <a:p>
            <a:fld id="{A6E4847A-C04D-C04D-8DF3-199E59DC8820}" type="slidenum">
              <a:rPr lang="en-US" smtClean="0"/>
              <a:t>4</a:t>
            </a:fld>
            <a:endParaRPr lang="en-US" dirty="0"/>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5D5A5F28-080A-3747-9E4B-FA4AB0939B7B}"/>
                  </a:ext>
                </a:extLst>
              </p:cNvPr>
              <p:cNvSpPr txBox="1"/>
              <p:nvPr/>
            </p:nvSpPr>
            <p:spPr>
              <a:xfrm>
                <a:off x="838200" y="5074209"/>
                <a:ext cx="4322722" cy="58240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sSup>
                            <m:sSupPr>
                              <m:ctrlPr>
                                <a:rPr lang="en-US" b="0" i="1" smtClean="0">
                                  <a:latin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𝛽</m:t>
                              </m:r>
                            </m:e>
                            <m:sup>
                              <m:r>
                                <a:rPr lang="en-US" b="0" i="1" smtClean="0">
                                  <a:latin typeface="Cambria Math" panose="02040503050406030204" pitchFamily="18" charset="0"/>
                                  <a:ea typeface="Cambria Math" panose="02040503050406030204" pitchFamily="18" charset="0"/>
                                </a:rPr>
                                <m:t>𝛼</m:t>
                              </m:r>
                            </m:sup>
                          </m:sSup>
                        </m:num>
                        <m:den>
                          <m:r>
                            <m:rPr>
                              <m:sty m:val="p"/>
                            </m:rPr>
                            <a:rPr lang="el-GR" b="0" i="1" smtClean="0">
                              <a:latin typeface="Cambria Math" panose="02040503050406030204" pitchFamily="18" charset="0"/>
                              <a:ea typeface="Cambria Math" panose="02040503050406030204" pitchFamily="18" charset="0"/>
                            </a:rPr>
                            <m:t>Γ</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m:t>
                          </m:r>
                        </m:den>
                      </m:f>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ea typeface="Cambria Math" panose="02040503050406030204" pitchFamily="18" charset="0"/>
                            </a:rPr>
                            <m:t>𝛼</m:t>
                          </m:r>
                          <m:r>
                            <a:rPr lang="en-US">
                              <a:latin typeface="Cambria Math" panose="02040503050406030204" pitchFamily="18" charset="0"/>
                              <a:ea typeface="Cambria Math" panose="02040503050406030204" pitchFamily="18" charset="0"/>
                            </a:rPr>
                            <m:t>−1</m:t>
                          </m:r>
                        </m:sup>
                      </m:sSup>
                      <m:sSup>
                        <m:sSupPr>
                          <m:ctrlPr>
                            <a:rPr lang="en-US" i="1">
                              <a:latin typeface="Cambria Math" panose="02040503050406030204" pitchFamily="18" charset="0"/>
                            </a:rPr>
                          </m:ctrlPr>
                        </m:sSupPr>
                        <m:e>
                          <m:r>
                            <m:rPr>
                              <m:nor/>
                            </m:rPr>
                            <a:rPr lang="en-US" i="0">
                              <a:latin typeface="Cambria Math" panose="02040503050406030204" pitchFamily="18" charset="0"/>
                            </a:rPr>
                            <m:t>e</m:t>
                          </m:r>
                        </m:e>
                        <m:sup>
                          <m:r>
                            <a:rPr lang="en-US" i="1">
                              <a:latin typeface="Cambria Math" panose="02040503050406030204" pitchFamily="18" charset="0"/>
                            </a:rPr>
                            <m:t>−</m:t>
                          </m:r>
                          <m:r>
                            <a:rPr lang="en-US" i="1">
                              <a:latin typeface="Cambria Math" panose="02040503050406030204" pitchFamily="18" charset="0"/>
                              <a:ea typeface="Cambria Math" panose="02040503050406030204" pitchFamily="18" charset="0"/>
                            </a:rPr>
                            <m:t>𝛽</m:t>
                          </m:r>
                          <m:r>
                            <a:rPr lang="en-US" i="1">
                              <a:latin typeface="Cambria Math" panose="02040503050406030204" pitchFamily="18" charset="0"/>
                              <a:ea typeface="Cambria Math" panose="02040503050406030204" pitchFamily="18" charset="0"/>
                            </a:rPr>
                            <m:t>𝑥</m:t>
                          </m:r>
                        </m:sup>
                      </m:sSup>
                      <m:r>
                        <a:rPr lang="en-US" b="0" i="1" smtClean="0">
                          <a:latin typeface="Cambria Math" panose="02040503050406030204" pitchFamily="18" charset="0"/>
                          <a:ea typeface="Cambria Math" panose="02040503050406030204" pitchFamily="18" charset="0"/>
                        </a:rPr>
                        <m:t>,</m:t>
                      </m:r>
                      <m:r>
                        <m:rPr>
                          <m:nor/>
                        </m:rPr>
                        <a:rPr lang="en-US" b="0" i="0" smtClean="0">
                          <a:latin typeface="Cambria Math" panose="02040503050406030204" pitchFamily="18" charset="0"/>
                          <a:ea typeface="Cambria Math" panose="02040503050406030204" pitchFamily="18" charset="0"/>
                        </a:rPr>
                        <m:t>E</m:t>
                      </m:r>
                      <m:r>
                        <a:rPr lang="en-US" b="0" i="1" smtClean="0">
                          <a:latin typeface="Cambria Math" panose="02040503050406030204" pitchFamily="18" charset="0"/>
                          <a:ea typeface="Cambria Math" panose="02040503050406030204" pitchFamily="18" charset="0"/>
                        </a:rPr>
                        <m:t>𝑋</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𝛼</m:t>
                          </m:r>
                        </m:num>
                        <m:den>
                          <m:r>
                            <a:rPr lang="en-US" b="0" i="1" smtClean="0">
                              <a:latin typeface="Cambria Math" panose="02040503050406030204" pitchFamily="18" charset="0"/>
                              <a:ea typeface="Cambria Math" panose="02040503050406030204" pitchFamily="18" charset="0"/>
                            </a:rPr>
                            <m:t>𝛽</m:t>
                          </m:r>
                        </m:den>
                      </m:f>
                      <m:r>
                        <a:rPr lang="en-US" b="0" i="1" smtClean="0">
                          <a:latin typeface="Cambria Math" panose="02040503050406030204" pitchFamily="18" charset="0"/>
                          <a:ea typeface="Cambria Math" panose="02040503050406030204" pitchFamily="18" charset="0"/>
                        </a:rPr>
                        <m:t>,</m:t>
                      </m:r>
                      <m:r>
                        <m:rPr>
                          <m:nor/>
                        </m:rPr>
                        <a:rPr lang="en-US" b="0" i="0" smtClean="0">
                          <a:latin typeface="Cambria Math" panose="02040503050406030204" pitchFamily="18" charset="0"/>
                          <a:ea typeface="Cambria Math" panose="02040503050406030204" pitchFamily="18" charset="0"/>
                        </a:rPr>
                        <m:t>Var</m:t>
                      </m:r>
                      <m:r>
                        <a:rPr lang="en-US" b="0" i="1" smtClean="0">
                          <a:latin typeface="Cambria Math" panose="02040503050406030204" pitchFamily="18" charset="0"/>
                          <a:ea typeface="Cambria Math" panose="02040503050406030204" pitchFamily="18" charset="0"/>
                        </a:rPr>
                        <m:t>𝑋</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𝛼</m:t>
                          </m:r>
                        </m:num>
                        <m:den>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𝛽</m:t>
                              </m:r>
                            </m:e>
                            <m:sup>
                              <m:r>
                                <a:rPr lang="en-US" b="0" i="1" smtClean="0">
                                  <a:latin typeface="Cambria Math" panose="02040503050406030204" pitchFamily="18" charset="0"/>
                                  <a:ea typeface="Cambria Math" panose="02040503050406030204" pitchFamily="18" charset="0"/>
                                </a:rPr>
                                <m:t>2</m:t>
                              </m:r>
                            </m:sup>
                          </m:sSup>
                        </m:den>
                      </m:f>
                    </m:oMath>
                  </m:oMathPara>
                </a14:m>
                <a:endParaRPr lang="en-US" dirty="0">
                  <a:latin typeface="Times New Roman" panose="02020603050405020304" pitchFamily="18" charset="0"/>
                  <a:cs typeface="Times New Roman" panose="02020603050405020304" pitchFamily="18" charset="0"/>
                </a:endParaRPr>
              </a:p>
            </p:txBody>
          </p:sp>
        </mc:Choice>
        <mc:Fallback xmlns="">
          <p:sp>
            <p:nvSpPr>
              <p:cNvPr id="11" name="TextBox 10">
                <a:extLst>
                  <a:ext uri="{FF2B5EF4-FFF2-40B4-BE49-F238E27FC236}">
                    <a16:creationId xmlns:a16="http://schemas.microsoft.com/office/drawing/2014/main" id="{5D5A5F28-080A-3747-9E4B-FA4AB0939B7B}"/>
                  </a:ext>
                </a:extLst>
              </p:cNvPr>
              <p:cNvSpPr txBox="1">
                <a:spLocks noRot="1" noChangeAspect="1" noMove="1" noResize="1" noEditPoints="1" noAdjustHandles="1" noChangeArrowheads="1" noChangeShapeType="1" noTextEdit="1"/>
              </p:cNvSpPr>
              <p:nvPr/>
            </p:nvSpPr>
            <p:spPr>
              <a:xfrm>
                <a:off x="838200" y="5074209"/>
                <a:ext cx="4322722" cy="582404"/>
              </a:xfrm>
              <a:prstGeom prst="rect">
                <a:avLst/>
              </a:prstGeom>
              <a:blipFill>
                <a:blip r:embed="rId4"/>
                <a:stretch>
                  <a:fillRect l="-587" t="-4348" b="-17391"/>
                </a:stretch>
              </a:blipFill>
            </p:spPr>
            <p:txBody>
              <a:bodyPr/>
              <a:lstStyle/>
              <a:p>
                <a:r>
                  <a:rPr lang="en-US">
                    <a:noFill/>
                  </a:rPr>
                  <a:t> </a:t>
                </a:r>
              </a:p>
            </p:txBody>
          </p:sp>
        </mc:Fallback>
      </mc:AlternateContent>
      <p:sp>
        <p:nvSpPr>
          <p:cNvPr id="14" name="Rectangle 13">
            <a:extLst>
              <a:ext uri="{FF2B5EF4-FFF2-40B4-BE49-F238E27FC236}">
                <a16:creationId xmlns:a16="http://schemas.microsoft.com/office/drawing/2014/main" id="{B7A9611E-11CD-BD48-A3F1-FC946BD0E82A}"/>
              </a:ext>
            </a:extLst>
          </p:cNvPr>
          <p:cNvSpPr/>
          <p:nvPr/>
        </p:nvSpPr>
        <p:spPr>
          <a:xfrm>
            <a:off x="4119522" y="150743"/>
            <a:ext cx="7373978" cy="1477328"/>
          </a:xfrm>
          <a:prstGeom prst="rect">
            <a:avLst/>
          </a:prstGeom>
          <a:solidFill>
            <a:srgbClr val="FFFF00"/>
          </a:solidFill>
        </p:spPr>
        <p:txBody>
          <a:bodyPr wrap="square">
            <a:spAutoFit/>
          </a:bodyPr>
          <a:lstStyle/>
          <a:p>
            <a:r>
              <a:rPr lang="en-US" altLang="ja-JP" b="1" dirty="0">
                <a:latin typeface="Times New Roman" panose="02020603050405020304" pitchFamily="18" charset="0"/>
                <a:cs typeface="Times New Roman" panose="02020603050405020304" pitchFamily="18" charset="0"/>
              </a:rPr>
              <a:t>In bacterial gene expression, the copy number of a constitutively expressed protein often follows the gamma distribution, where the scale and shape parameter are, respectively, the mean number of bursts per cell cycle and the mean number of protein molecules produced by a single mRNA during its lifetime.</a:t>
            </a:r>
          </a:p>
        </p:txBody>
      </p:sp>
      <p:sp>
        <p:nvSpPr>
          <p:cNvPr id="15" name="Rectangle 14">
            <a:extLst>
              <a:ext uri="{FF2B5EF4-FFF2-40B4-BE49-F238E27FC236}">
                <a16:creationId xmlns:a16="http://schemas.microsoft.com/office/drawing/2014/main" id="{6841F1CD-716B-AF4E-853C-A3E6498819BE}"/>
              </a:ext>
            </a:extLst>
          </p:cNvPr>
          <p:cNvSpPr/>
          <p:nvPr/>
        </p:nvSpPr>
        <p:spPr>
          <a:xfrm>
            <a:off x="576242" y="5742669"/>
            <a:ext cx="5090319" cy="923330"/>
          </a:xfrm>
          <a:prstGeom prst="rect">
            <a:avLst/>
          </a:prstGeom>
          <a:solidFill>
            <a:schemeClr val="bg1"/>
          </a:solidFill>
        </p:spPr>
        <p:txBody>
          <a:bodyPr wrap="square">
            <a:spAutoFit/>
          </a:bodyPr>
          <a:lstStyle/>
          <a:p>
            <a:r>
              <a:rPr lang="ja-JP" altLang="en-US" b="1">
                <a:latin typeface="Times New Roman" panose="02020603050405020304" pitchFamily="18" charset="0"/>
                <a:ea typeface="SimSun" panose="02010600030101010101" pitchFamily="2" charset="-122"/>
                <a:cs typeface="Times New Roman" panose="02020603050405020304" pitchFamily="18" charset="0"/>
              </a:rPr>
              <a:t>如果</a:t>
            </a:r>
            <a:r>
              <a:rPr lang="en-US" b="1" dirty="0">
                <a:latin typeface="Times New Roman" panose="02020603050405020304" pitchFamily="18" charset="0"/>
                <a:ea typeface="SimSun" panose="02010600030101010101" pitchFamily="2" charset="-122"/>
                <a:cs typeface="Times New Roman" panose="02020603050405020304" pitchFamily="18" charset="0"/>
              </a:rPr>
              <a:t>alpha</a:t>
            </a:r>
            <a:r>
              <a:rPr lang="ja-JP" altLang="en-US" b="1">
                <a:latin typeface="Times New Roman" panose="02020603050405020304" pitchFamily="18" charset="0"/>
                <a:ea typeface="SimSun" panose="02010600030101010101" pitchFamily="2" charset="-122"/>
                <a:cs typeface="Times New Roman" panose="02020603050405020304" pitchFamily="18" charset="0"/>
              </a:rPr>
              <a:t>是整数，那么</a:t>
            </a:r>
            <a:r>
              <a:rPr lang="en-US" altLang="ja-JP" b="1" dirty="0">
                <a:latin typeface="Times New Roman" panose="02020603050405020304" pitchFamily="18" charset="0"/>
                <a:ea typeface="SimSun" panose="02010600030101010101" pitchFamily="2" charset="-122"/>
                <a:cs typeface="Times New Roman" panose="02020603050405020304" pitchFamily="18" charset="0"/>
              </a:rPr>
              <a:t>alpha</a:t>
            </a:r>
            <a:r>
              <a:rPr lang="ja-JP" altLang="en-US" b="1">
                <a:latin typeface="Times New Roman" panose="02020603050405020304" pitchFamily="18" charset="0"/>
                <a:ea typeface="SimSun" panose="02010600030101010101" pitchFamily="2" charset="-122"/>
                <a:cs typeface="Times New Roman" panose="02020603050405020304" pitchFamily="18" charset="0"/>
              </a:rPr>
              <a:t>个</a:t>
            </a:r>
            <a:r>
              <a:rPr lang="en-US" altLang="ja-JP" b="1" dirty="0" err="1">
                <a:latin typeface="Times New Roman" panose="02020603050405020304" pitchFamily="18" charset="0"/>
                <a:ea typeface="SimSun" panose="02010600030101010101" pitchFamily="2" charset="-122"/>
                <a:cs typeface="Times New Roman" panose="02020603050405020304" pitchFamily="18" charset="0"/>
              </a:rPr>
              <a:t>iid</a:t>
            </a:r>
            <a:r>
              <a:rPr lang="ja-JP" altLang="en-US" b="1">
                <a:latin typeface="Times New Roman" panose="02020603050405020304" pitchFamily="18" charset="0"/>
                <a:ea typeface="SimSun" panose="02010600030101010101" pitchFamily="2" charset="-122"/>
                <a:cs typeface="Times New Roman" panose="02020603050405020304" pitchFamily="18" charset="0"/>
              </a:rPr>
              <a:t>的指数分布随机变量加起来就是</a:t>
            </a:r>
            <a:r>
              <a:rPr lang="en-US" altLang="ja-JP" b="1" dirty="0">
                <a:latin typeface="Times New Roman" panose="02020603050405020304" pitchFamily="18" charset="0"/>
                <a:ea typeface="SimSun" panose="02010600030101010101" pitchFamily="2" charset="-122"/>
                <a:cs typeface="Times New Roman" panose="02020603050405020304" pitchFamily="18" charset="0"/>
              </a:rPr>
              <a:t>Gamma</a:t>
            </a:r>
            <a:r>
              <a:rPr lang="ja-JP" altLang="en-US" b="1">
                <a:latin typeface="Times New Roman" panose="02020603050405020304" pitchFamily="18" charset="0"/>
                <a:ea typeface="SimSun" panose="02010600030101010101" pitchFamily="2" charset="-122"/>
                <a:cs typeface="Times New Roman" panose="02020603050405020304" pitchFamily="18" charset="0"/>
              </a:rPr>
              <a:t>分布</a:t>
            </a:r>
            <a:r>
              <a:rPr lang="zh-CN" altLang="en-US" b="1" dirty="0">
                <a:latin typeface="Times New Roman" panose="02020603050405020304" pitchFamily="18" charset="0"/>
                <a:ea typeface="SimSun" panose="02010600030101010101" pitchFamily="2" charset="-122"/>
                <a:cs typeface="Times New Roman" panose="02020603050405020304" pitchFamily="18" charset="0"/>
              </a:rPr>
              <a:t>。</a:t>
            </a:r>
            <a:r>
              <a:rPr lang="ja-JP" altLang="en-US" b="1">
                <a:latin typeface="Times New Roman" panose="02020603050405020304" pitchFamily="18" charset="0"/>
                <a:ea typeface="SimSun" panose="02010600030101010101" pitchFamily="2" charset="-122"/>
                <a:cs typeface="Times New Roman" panose="02020603050405020304" pitchFamily="18" charset="0"/>
              </a:rPr>
              <a:t>这里每个指数分布的期望是</a:t>
            </a:r>
            <a:r>
              <a:rPr lang="en-US" altLang="ja-JP" b="1" dirty="0">
                <a:latin typeface="Times New Roman" panose="02020603050405020304" pitchFamily="18" charset="0"/>
                <a:ea typeface="SimSun" panose="02010600030101010101" pitchFamily="2" charset="-122"/>
                <a:cs typeface="Times New Roman" panose="02020603050405020304" pitchFamily="18" charset="0"/>
              </a:rPr>
              <a:t>1/beta</a:t>
            </a:r>
            <a:r>
              <a:rPr lang="zh-CN" altLang="en-US" b="1" dirty="0">
                <a:latin typeface="Times New Roman" panose="02020603050405020304" pitchFamily="18" charset="0"/>
                <a:ea typeface="SimSun" panose="02010600030101010101" pitchFamily="2" charset="-122"/>
                <a:cs typeface="Times New Roman" panose="02020603050405020304" pitchFamily="18" charset="0"/>
              </a:rPr>
              <a:t>。</a:t>
            </a:r>
            <a:endParaRPr lang="en-US" altLang="zh-CN" b="1" dirty="0">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349380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FD7E9-6AA4-D14B-813B-AF46A49CAFC7}"/>
              </a:ext>
            </a:extLst>
          </p:cNvPr>
          <p:cNvSpPr>
            <a:spLocks noGrp="1"/>
          </p:cNvSpPr>
          <p:nvPr>
            <p:ph type="title"/>
          </p:nvPr>
        </p:nvSpPr>
        <p:spPr/>
        <p:txBody>
          <a:bodyPr/>
          <a:lstStyle/>
          <a:p>
            <a:r>
              <a:rPr lang="en-US" dirty="0"/>
              <a:t>More on Gamma distribution</a:t>
            </a:r>
          </a:p>
        </p:txBody>
      </p:sp>
      <p:sp>
        <p:nvSpPr>
          <p:cNvPr id="3" name="Text Placeholder 2">
            <a:extLst>
              <a:ext uri="{FF2B5EF4-FFF2-40B4-BE49-F238E27FC236}">
                <a16:creationId xmlns:a16="http://schemas.microsoft.com/office/drawing/2014/main" id="{0FC1E14C-EC8B-274A-87EF-044658C7374C}"/>
              </a:ext>
            </a:extLst>
          </p:cNvPr>
          <p:cNvSpPr>
            <a:spLocks noGrp="1"/>
          </p:cNvSpPr>
          <p:nvPr>
            <p:ph type="body" idx="1"/>
          </p:nvPr>
        </p:nvSpPr>
        <p:spPr/>
        <p:txBody>
          <a:bodyPr/>
          <a:lstStyle/>
          <a:p>
            <a:r>
              <a:rPr lang="en-US" dirty="0"/>
              <a:t>Properties</a:t>
            </a:r>
          </a:p>
        </p:txBody>
      </p:sp>
      <p:sp>
        <p:nvSpPr>
          <p:cNvPr id="11" name="Content Placeholder 10">
            <a:extLst>
              <a:ext uri="{FF2B5EF4-FFF2-40B4-BE49-F238E27FC236}">
                <a16:creationId xmlns:a16="http://schemas.microsoft.com/office/drawing/2014/main" id="{C7F63F2D-CC2E-D444-B114-0AAB0BD69C46}"/>
              </a:ext>
            </a:extLst>
          </p:cNvPr>
          <p:cNvSpPr>
            <a:spLocks noGrp="1"/>
          </p:cNvSpPr>
          <p:nvPr>
            <p:ph sz="half" idx="2"/>
          </p:nvPr>
        </p:nvSpPr>
        <p:spPr/>
        <p:txBody>
          <a:bodyPr>
            <a:normAutofit lnSpcReduction="10000"/>
          </a:bodyPr>
          <a:lstStyle/>
          <a:p>
            <a:r>
              <a:rPr lang="en-US" dirty="0"/>
              <a:t>A gamma distribution with shape parameter </a:t>
            </a:r>
            <a:r>
              <a:rPr lang="el-GR" i="1" dirty="0"/>
              <a:t>α</a:t>
            </a:r>
            <a:r>
              <a:rPr lang="el-GR" dirty="0"/>
              <a:t> = 1 </a:t>
            </a:r>
            <a:r>
              <a:rPr lang="en-US" dirty="0"/>
              <a:t>and scale parameter </a:t>
            </a:r>
            <a:r>
              <a:rPr lang="el-GR" i="1" dirty="0"/>
              <a:t>θ</a:t>
            </a:r>
            <a:r>
              <a:rPr lang="el-GR" dirty="0"/>
              <a:t> </a:t>
            </a:r>
            <a:r>
              <a:rPr lang="en-US" dirty="0"/>
              <a:t>is an exponential distribution with expected value </a:t>
            </a:r>
            <a:r>
              <a:rPr lang="el-GR" i="1" dirty="0"/>
              <a:t>θ</a:t>
            </a:r>
            <a:r>
              <a:rPr lang="el-GR" dirty="0"/>
              <a:t>.</a:t>
            </a:r>
          </a:p>
          <a:p>
            <a:r>
              <a:rPr lang="en-US" dirty="0"/>
              <a:t>A gamma (</a:t>
            </a:r>
            <a:r>
              <a:rPr lang="el-GR" i="1" dirty="0"/>
              <a:t>α</a:t>
            </a:r>
            <a:r>
              <a:rPr lang="el-GR" dirty="0"/>
              <a:t>, </a:t>
            </a:r>
            <a:r>
              <a:rPr lang="el-GR" i="1" dirty="0"/>
              <a:t>β</a:t>
            </a:r>
            <a:r>
              <a:rPr lang="el-GR" dirty="0"/>
              <a:t>) </a:t>
            </a:r>
            <a:r>
              <a:rPr lang="en-US" dirty="0"/>
              <a:t>random variable with </a:t>
            </a:r>
            <a:r>
              <a:rPr lang="el-GR" i="1" dirty="0"/>
              <a:t>α</a:t>
            </a:r>
            <a:r>
              <a:rPr lang="el-GR" dirty="0"/>
              <a:t> = </a:t>
            </a:r>
            <a:r>
              <a:rPr lang="el-GR" i="1" dirty="0"/>
              <a:t>ν</a:t>
            </a:r>
            <a:r>
              <a:rPr lang="el-GR" dirty="0"/>
              <a:t>/2 </a:t>
            </a:r>
            <a:r>
              <a:rPr lang="en-US" dirty="0"/>
              <a:t>and </a:t>
            </a:r>
            <a:r>
              <a:rPr lang="el-GR" i="1" dirty="0"/>
              <a:t>β</a:t>
            </a:r>
            <a:r>
              <a:rPr lang="el-GR" dirty="0"/>
              <a:t> = 1/2, </a:t>
            </a:r>
            <a:r>
              <a:rPr lang="en-US" dirty="0"/>
              <a:t>is a chi-squared random variable with </a:t>
            </a:r>
            <a:r>
              <a:rPr lang="el-GR" i="1" dirty="0"/>
              <a:t>ν</a:t>
            </a:r>
            <a:r>
              <a:rPr lang="el-GR" dirty="0"/>
              <a:t> </a:t>
            </a:r>
            <a:r>
              <a:rPr lang="en-US" dirty="0"/>
              <a:t>degrees of freedom.</a:t>
            </a:r>
          </a:p>
        </p:txBody>
      </p:sp>
      <p:sp>
        <p:nvSpPr>
          <p:cNvPr id="4" name="Text Placeholder 3">
            <a:extLst>
              <a:ext uri="{FF2B5EF4-FFF2-40B4-BE49-F238E27FC236}">
                <a16:creationId xmlns:a16="http://schemas.microsoft.com/office/drawing/2014/main" id="{2C9BC09A-7782-B642-802A-A373E7FD0C40}"/>
              </a:ext>
            </a:extLst>
          </p:cNvPr>
          <p:cNvSpPr>
            <a:spLocks noGrp="1"/>
          </p:cNvSpPr>
          <p:nvPr>
            <p:ph type="body" sz="quarter" idx="3"/>
          </p:nvPr>
        </p:nvSpPr>
        <p:spPr/>
        <p:txBody>
          <a:bodyPr/>
          <a:lstStyle/>
          <a:p>
            <a:r>
              <a:rPr lang="en-US" dirty="0"/>
              <a:t>Origins</a:t>
            </a:r>
          </a:p>
        </p:txBody>
      </p:sp>
      <p:sp>
        <p:nvSpPr>
          <p:cNvPr id="5" name="Content Placeholder 4">
            <a:extLst>
              <a:ext uri="{FF2B5EF4-FFF2-40B4-BE49-F238E27FC236}">
                <a16:creationId xmlns:a16="http://schemas.microsoft.com/office/drawing/2014/main" id="{1712C7C3-DDEC-0F43-96A1-D055F31D8876}"/>
              </a:ext>
            </a:extLst>
          </p:cNvPr>
          <p:cNvSpPr>
            <a:spLocks noGrp="1"/>
          </p:cNvSpPr>
          <p:nvPr>
            <p:ph sz="quarter" idx="4"/>
          </p:nvPr>
        </p:nvSpPr>
        <p:spPr/>
        <p:txBody>
          <a:bodyPr>
            <a:normAutofit lnSpcReduction="10000"/>
          </a:bodyPr>
          <a:lstStyle/>
          <a:p>
            <a:r>
              <a:rPr lang="ja-JP" altLang="en-US"/>
              <a:t>例子</a:t>
            </a:r>
            <a:endParaRPr lang="en-US" dirty="0"/>
          </a:p>
          <a:p>
            <a:r>
              <a:rPr lang="en-US" dirty="0"/>
              <a:t>alpha=mean # of burst per cell cycle</a:t>
            </a:r>
          </a:p>
          <a:p>
            <a:r>
              <a:rPr lang="en-US" dirty="0"/>
              <a:t>beta=﻿mean # bursts to produce a protein molecule. or the reciprocal of ﻿mean number of protein molecules produced per burst</a:t>
            </a:r>
          </a:p>
        </p:txBody>
      </p:sp>
      <p:sp>
        <p:nvSpPr>
          <p:cNvPr id="7" name="Date Placeholder 6">
            <a:extLst>
              <a:ext uri="{FF2B5EF4-FFF2-40B4-BE49-F238E27FC236}">
                <a16:creationId xmlns:a16="http://schemas.microsoft.com/office/drawing/2014/main" id="{1B6042CA-17E9-0249-AC87-58D13A9491FC}"/>
              </a:ext>
            </a:extLst>
          </p:cNvPr>
          <p:cNvSpPr>
            <a:spLocks noGrp="1"/>
          </p:cNvSpPr>
          <p:nvPr>
            <p:ph type="dt" sz="half" idx="10"/>
          </p:nvPr>
        </p:nvSpPr>
        <p:spPr/>
        <p:txBody>
          <a:bodyPr/>
          <a:lstStyle/>
          <a:p>
            <a:fld id="{C7B7F6DF-1663-2C42-9454-28E54CC9D8D3}" type="datetime4">
              <a:rPr lang="en-US" smtClean="0"/>
              <a:t>August 4, 2020</a:t>
            </a:fld>
            <a:endParaRPr lang="en-US"/>
          </a:p>
        </p:txBody>
      </p:sp>
      <p:sp>
        <p:nvSpPr>
          <p:cNvPr id="8" name="Footer Placeholder 7">
            <a:extLst>
              <a:ext uri="{FF2B5EF4-FFF2-40B4-BE49-F238E27FC236}">
                <a16:creationId xmlns:a16="http://schemas.microsoft.com/office/drawing/2014/main" id="{06C2A584-98D1-6847-9388-036E9371C027}"/>
              </a:ext>
            </a:extLst>
          </p:cNvPr>
          <p:cNvSpPr>
            <a:spLocks noGrp="1"/>
          </p:cNvSpPr>
          <p:nvPr>
            <p:ph type="ftr" sz="quarter" idx="11"/>
          </p:nvPr>
        </p:nvSpPr>
        <p:spPr/>
        <p:txBody>
          <a:bodyPr/>
          <a:lstStyle/>
          <a:p>
            <a:r>
              <a:rPr lang="en-US"/>
              <a:t>Zhuge/BJUT</a:t>
            </a:r>
          </a:p>
        </p:txBody>
      </p:sp>
      <p:sp>
        <p:nvSpPr>
          <p:cNvPr id="9" name="Slide Number Placeholder 8">
            <a:extLst>
              <a:ext uri="{FF2B5EF4-FFF2-40B4-BE49-F238E27FC236}">
                <a16:creationId xmlns:a16="http://schemas.microsoft.com/office/drawing/2014/main" id="{9C706BF2-3419-2547-8062-8B5C8E5B6C30}"/>
              </a:ext>
            </a:extLst>
          </p:cNvPr>
          <p:cNvSpPr>
            <a:spLocks noGrp="1"/>
          </p:cNvSpPr>
          <p:nvPr>
            <p:ph type="sldNum" sz="quarter" idx="12"/>
          </p:nvPr>
        </p:nvSpPr>
        <p:spPr/>
        <p:txBody>
          <a:bodyPr/>
          <a:lstStyle/>
          <a:p>
            <a:fld id="{A6E4847A-C04D-C04D-8DF3-199E59DC8820}" type="slidenum">
              <a:rPr lang="en-US" smtClean="0"/>
              <a:t>5</a:t>
            </a:fld>
            <a:endParaRPr lang="en-US"/>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B51340E8-2C38-0445-AA3C-F47F9FB36F11}"/>
                  </a:ext>
                </a:extLst>
              </p:cNvPr>
              <p:cNvSpPr txBox="1"/>
              <p:nvPr/>
            </p:nvSpPr>
            <p:spPr>
              <a:xfrm>
                <a:off x="7736570" y="176267"/>
                <a:ext cx="4322722" cy="58240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sSup>
                            <m:sSupPr>
                              <m:ctrlPr>
                                <a:rPr lang="en-US" b="0" i="1" smtClean="0">
                                  <a:latin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𝛽</m:t>
                              </m:r>
                            </m:e>
                            <m:sup>
                              <m:r>
                                <a:rPr lang="en-US" b="0" i="1" smtClean="0">
                                  <a:latin typeface="Cambria Math" panose="02040503050406030204" pitchFamily="18" charset="0"/>
                                  <a:ea typeface="Cambria Math" panose="02040503050406030204" pitchFamily="18" charset="0"/>
                                </a:rPr>
                                <m:t>𝛼</m:t>
                              </m:r>
                            </m:sup>
                          </m:sSup>
                        </m:num>
                        <m:den>
                          <m:r>
                            <m:rPr>
                              <m:sty m:val="p"/>
                            </m:rPr>
                            <a:rPr lang="el-GR" b="0" i="1" smtClean="0">
                              <a:latin typeface="Cambria Math" panose="02040503050406030204" pitchFamily="18" charset="0"/>
                              <a:ea typeface="Cambria Math" panose="02040503050406030204" pitchFamily="18" charset="0"/>
                            </a:rPr>
                            <m:t>Γ</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m:t>
                          </m:r>
                        </m:den>
                      </m:f>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ea typeface="Cambria Math" panose="02040503050406030204" pitchFamily="18" charset="0"/>
                            </a:rPr>
                            <m:t>𝛼</m:t>
                          </m:r>
                          <m:r>
                            <a:rPr lang="en-US">
                              <a:latin typeface="Cambria Math" panose="02040503050406030204" pitchFamily="18" charset="0"/>
                              <a:ea typeface="Cambria Math" panose="02040503050406030204" pitchFamily="18" charset="0"/>
                            </a:rPr>
                            <m:t>−1</m:t>
                          </m:r>
                        </m:sup>
                      </m:sSup>
                      <m:sSup>
                        <m:sSupPr>
                          <m:ctrlPr>
                            <a:rPr lang="en-US" i="1">
                              <a:latin typeface="Cambria Math" panose="02040503050406030204" pitchFamily="18" charset="0"/>
                            </a:rPr>
                          </m:ctrlPr>
                        </m:sSupPr>
                        <m:e>
                          <m:r>
                            <m:rPr>
                              <m:nor/>
                            </m:rPr>
                            <a:rPr lang="en-US" i="0">
                              <a:latin typeface="Cambria Math" panose="02040503050406030204" pitchFamily="18" charset="0"/>
                            </a:rPr>
                            <m:t>e</m:t>
                          </m:r>
                        </m:e>
                        <m:sup>
                          <m:r>
                            <a:rPr lang="en-US" i="1">
                              <a:latin typeface="Cambria Math" panose="02040503050406030204" pitchFamily="18" charset="0"/>
                            </a:rPr>
                            <m:t>−</m:t>
                          </m:r>
                          <m:r>
                            <a:rPr lang="en-US" i="1">
                              <a:latin typeface="Cambria Math" panose="02040503050406030204" pitchFamily="18" charset="0"/>
                              <a:ea typeface="Cambria Math" panose="02040503050406030204" pitchFamily="18" charset="0"/>
                            </a:rPr>
                            <m:t>𝛽</m:t>
                          </m:r>
                          <m:r>
                            <a:rPr lang="en-US" i="1">
                              <a:latin typeface="Cambria Math" panose="02040503050406030204" pitchFamily="18" charset="0"/>
                              <a:ea typeface="Cambria Math" panose="02040503050406030204" pitchFamily="18" charset="0"/>
                            </a:rPr>
                            <m:t>𝑥</m:t>
                          </m:r>
                        </m:sup>
                      </m:sSup>
                      <m:r>
                        <a:rPr lang="en-US" b="0" i="1" smtClean="0">
                          <a:latin typeface="Cambria Math" panose="02040503050406030204" pitchFamily="18" charset="0"/>
                          <a:ea typeface="Cambria Math" panose="02040503050406030204" pitchFamily="18" charset="0"/>
                        </a:rPr>
                        <m:t>,</m:t>
                      </m:r>
                      <m:r>
                        <m:rPr>
                          <m:nor/>
                        </m:rPr>
                        <a:rPr lang="en-US" b="0" i="0" smtClean="0">
                          <a:latin typeface="Cambria Math" panose="02040503050406030204" pitchFamily="18" charset="0"/>
                          <a:ea typeface="Cambria Math" panose="02040503050406030204" pitchFamily="18" charset="0"/>
                        </a:rPr>
                        <m:t>E</m:t>
                      </m:r>
                      <m:r>
                        <a:rPr lang="en-US" b="0" i="1" smtClean="0">
                          <a:latin typeface="Cambria Math" panose="02040503050406030204" pitchFamily="18" charset="0"/>
                          <a:ea typeface="Cambria Math" panose="02040503050406030204" pitchFamily="18" charset="0"/>
                        </a:rPr>
                        <m:t>𝑋</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𝛼</m:t>
                          </m:r>
                        </m:num>
                        <m:den>
                          <m:r>
                            <a:rPr lang="en-US" b="0" i="1" smtClean="0">
                              <a:latin typeface="Cambria Math" panose="02040503050406030204" pitchFamily="18" charset="0"/>
                              <a:ea typeface="Cambria Math" panose="02040503050406030204" pitchFamily="18" charset="0"/>
                            </a:rPr>
                            <m:t>𝛽</m:t>
                          </m:r>
                        </m:den>
                      </m:f>
                      <m:r>
                        <a:rPr lang="en-US" b="0" i="1" smtClean="0">
                          <a:latin typeface="Cambria Math" panose="02040503050406030204" pitchFamily="18" charset="0"/>
                          <a:ea typeface="Cambria Math" panose="02040503050406030204" pitchFamily="18" charset="0"/>
                        </a:rPr>
                        <m:t>,</m:t>
                      </m:r>
                      <m:r>
                        <m:rPr>
                          <m:nor/>
                        </m:rPr>
                        <a:rPr lang="en-US" b="0" i="0" smtClean="0">
                          <a:latin typeface="Cambria Math" panose="02040503050406030204" pitchFamily="18" charset="0"/>
                          <a:ea typeface="Cambria Math" panose="02040503050406030204" pitchFamily="18" charset="0"/>
                        </a:rPr>
                        <m:t>Var</m:t>
                      </m:r>
                      <m:r>
                        <a:rPr lang="en-US" b="0" i="1" smtClean="0">
                          <a:latin typeface="Cambria Math" panose="02040503050406030204" pitchFamily="18" charset="0"/>
                          <a:ea typeface="Cambria Math" panose="02040503050406030204" pitchFamily="18" charset="0"/>
                        </a:rPr>
                        <m:t>𝑋</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𝛼</m:t>
                          </m:r>
                        </m:num>
                        <m:den>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𝛽</m:t>
                              </m:r>
                            </m:e>
                            <m:sup>
                              <m:r>
                                <a:rPr lang="en-US" b="0" i="1" smtClean="0">
                                  <a:latin typeface="Cambria Math" panose="02040503050406030204" pitchFamily="18" charset="0"/>
                                  <a:ea typeface="Cambria Math" panose="02040503050406030204" pitchFamily="18" charset="0"/>
                                </a:rPr>
                                <m:t>2</m:t>
                              </m:r>
                            </m:sup>
                          </m:sSup>
                        </m:den>
                      </m:f>
                    </m:oMath>
                  </m:oMathPara>
                </a14:m>
                <a:endParaRPr lang="en-US" dirty="0">
                  <a:latin typeface="Times New Roman" panose="02020603050405020304" pitchFamily="18" charset="0"/>
                  <a:cs typeface="Times New Roman" panose="02020603050405020304" pitchFamily="18" charset="0"/>
                </a:endParaRPr>
              </a:p>
            </p:txBody>
          </p:sp>
        </mc:Choice>
        <mc:Fallback xmlns="">
          <p:sp>
            <p:nvSpPr>
              <p:cNvPr id="14" name="TextBox 13">
                <a:extLst>
                  <a:ext uri="{FF2B5EF4-FFF2-40B4-BE49-F238E27FC236}">
                    <a16:creationId xmlns:a16="http://schemas.microsoft.com/office/drawing/2014/main" id="{B51340E8-2C38-0445-AA3C-F47F9FB36F11}"/>
                  </a:ext>
                </a:extLst>
              </p:cNvPr>
              <p:cNvSpPr txBox="1">
                <a:spLocks noRot="1" noChangeAspect="1" noMove="1" noResize="1" noEditPoints="1" noAdjustHandles="1" noChangeArrowheads="1" noChangeShapeType="1" noTextEdit="1"/>
              </p:cNvSpPr>
              <p:nvPr/>
            </p:nvSpPr>
            <p:spPr>
              <a:xfrm>
                <a:off x="7736570" y="176267"/>
                <a:ext cx="4322722" cy="582404"/>
              </a:xfrm>
              <a:prstGeom prst="rect">
                <a:avLst/>
              </a:prstGeom>
              <a:blipFill>
                <a:blip r:embed="rId2"/>
                <a:stretch>
                  <a:fillRect l="-292" t="-2128" b="-14894"/>
                </a:stretch>
              </a:blipFill>
            </p:spPr>
            <p:txBody>
              <a:bodyPr/>
              <a:lstStyle/>
              <a:p>
                <a:r>
                  <a:rPr lang="en-US">
                    <a:noFill/>
                  </a:rPr>
                  <a:t> </a:t>
                </a:r>
              </a:p>
            </p:txBody>
          </p:sp>
        </mc:Fallback>
      </mc:AlternateContent>
    </p:spTree>
    <p:extLst>
      <p:ext uri="{BB962C8B-B14F-4D97-AF65-F5344CB8AC3E}">
        <p14:creationId xmlns:p14="http://schemas.microsoft.com/office/powerpoint/2010/main" val="39715519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FA6B-171C-FD42-805A-B7547141ACA3}"/>
              </a:ext>
            </a:extLst>
          </p:cNvPr>
          <p:cNvSpPr>
            <a:spLocks noGrp="1"/>
          </p:cNvSpPr>
          <p:nvPr>
            <p:ph type="title"/>
          </p:nvPr>
        </p:nvSpPr>
        <p:spPr/>
        <p:txBody>
          <a:bodyPr/>
          <a:lstStyle/>
          <a:p>
            <a:r>
              <a:rPr lang="ja-JP" altLang="en-US"/>
              <a:t>其他文中未标明的术语</a:t>
            </a:r>
            <a:endParaRPr lang="en-US" dirty="0"/>
          </a:p>
        </p:txBody>
      </p:sp>
      <p:sp>
        <p:nvSpPr>
          <p:cNvPr id="3" name="Content Placeholder 2">
            <a:extLst>
              <a:ext uri="{FF2B5EF4-FFF2-40B4-BE49-F238E27FC236}">
                <a16:creationId xmlns:a16="http://schemas.microsoft.com/office/drawing/2014/main" id="{231A78AF-936C-C64A-82C8-17E519D15D86}"/>
              </a:ext>
            </a:extLst>
          </p:cNvPr>
          <p:cNvSpPr>
            <a:spLocks noGrp="1"/>
          </p:cNvSpPr>
          <p:nvPr>
            <p:ph idx="1"/>
          </p:nvPr>
        </p:nvSpPr>
        <p:spPr/>
        <p:txBody>
          <a:bodyPr/>
          <a:lstStyle/>
          <a:p>
            <a:r>
              <a:rPr lang="en-US" dirty="0"/>
              <a:t>UMI: unique molecular identifier, which counts represents the absolute number of observed transcripts (per gene, cell or sample).</a:t>
            </a:r>
          </a:p>
          <a:p>
            <a:r>
              <a:rPr lang="en-US" dirty="0"/>
              <a:t>ROGUE: Ratio of Global Unshifted Entropy.</a:t>
            </a:r>
          </a:p>
          <a:p>
            <a:endParaRPr lang="en-US" dirty="0"/>
          </a:p>
        </p:txBody>
      </p:sp>
      <p:sp>
        <p:nvSpPr>
          <p:cNvPr id="4" name="Date Placeholder 3">
            <a:extLst>
              <a:ext uri="{FF2B5EF4-FFF2-40B4-BE49-F238E27FC236}">
                <a16:creationId xmlns:a16="http://schemas.microsoft.com/office/drawing/2014/main" id="{7E40025C-17BF-6F41-B631-C0CAD1F7A4F6}"/>
              </a:ext>
            </a:extLst>
          </p:cNvPr>
          <p:cNvSpPr>
            <a:spLocks noGrp="1"/>
          </p:cNvSpPr>
          <p:nvPr>
            <p:ph type="dt" sz="half" idx="10"/>
          </p:nvPr>
        </p:nvSpPr>
        <p:spPr/>
        <p:txBody>
          <a:bodyPr/>
          <a:lstStyle/>
          <a:p>
            <a:fld id="{792EC67B-F084-D448-A0C9-81B2891A2DE4}" type="datetime4">
              <a:rPr lang="en-US" smtClean="0"/>
              <a:t>August 4, 2020</a:t>
            </a:fld>
            <a:endParaRPr lang="en-US"/>
          </a:p>
        </p:txBody>
      </p:sp>
      <p:sp>
        <p:nvSpPr>
          <p:cNvPr id="5" name="Footer Placeholder 4">
            <a:extLst>
              <a:ext uri="{FF2B5EF4-FFF2-40B4-BE49-F238E27FC236}">
                <a16:creationId xmlns:a16="http://schemas.microsoft.com/office/drawing/2014/main" id="{5BE7905A-F486-CA43-9FF5-F85531412413}"/>
              </a:ext>
            </a:extLst>
          </p:cNvPr>
          <p:cNvSpPr>
            <a:spLocks noGrp="1"/>
          </p:cNvSpPr>
          <p:nvPr>
            <p:ph type="ftr" sz="quarter" idx="11"/>
          </p:nvPr>
        </p:nvSpPr>
        <p:spPr/>
        <p:txBody>
          <a:bodyPr/>
          <a:lstStyle/>
          <a:p>
            <a:r>
              <a:rPr lang="en-US"/>
              <a:t>Zhuge/BJUT</a:t>
            </a:r>
          </a:p>
        </p:txBody>
      </p:sp>
      <p:sp>
        <p:nvSpPr>
          <p:cNvPr id="6" name="Slide Number Placeholder 5">
            <a:extLst>
              <a:ext uri="{FF2B5EF4-FFF2-40B4-BE49-F238E27FC236}">
                <a16:creationId xmlns:a16="http://schemas.microsoft.com/office/drawing/2014/main" id="{72AC24E9-0CA3-A44A-A7C2-D451D6ED5BA8}"/>
              </a:ext>
            </a:extLst>
          </p:cNvPr>
          <p:cNvSpPr>
            <a:spLocks noGrp="1"/>
          </p:cNvSpPr>
          <p:nvPr>
            <p:ph type="sldNum" sz="quarter" idx="12"/>
          </p:nvPr>
        </p:nvSpPr>
        <p:spPr/>
        <p:txBody>
          <a:bodyPr/>
          <a:lstStyle/>
          <a:p>
            <a:fld id="{A6E4847A-C04D-C04D-8DF3-199E59DC8820}" type="slidenum">
              <a:rPr lang="en-US" smtClean="0"/>
              <a:t>6</a:t>
            </a:fld>
            <a:endParaRPr lang="en-US"/>
          </a:p>
        </p:txBody>
      </p:sp>
    </p:spTree>
    <p:extLst>
      <p:ext uri="{BB962C8B-B14F-4D97-AF65-F5344CB8AC3E}">
        <p14:creationId xmlns:p14="http://schemas.microsoft.com/office/powerpoint/2010/main" val="3801536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998E7-599D-0C44-B733-645938F47DA7}"/>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B591DA17-3966-4D42-ACF4-BEBBEF3D97F0}"/>
              </a:ext>
            </a:extLst>
          </p:cNvPr>
          <p:cNvSpPr>
            <a:spLocks noGrp="1"/>
          </p:cNvSpPr>
          <p:nvPr>
            <p:ph type="body" idx="1"/>
          </p:nvPr>
        </p:nvSpPr>
        <p:spPr/>
        <p:txBody>
          <a:bodyPr/>
          <a:lstStyle/>
          <a:p>
            <a:endParaRPr lang="en-US" dirty="0"/>
          </a:p>
        </p:txBody>
      </p:sp>
      <p:sp>
        <p:nvSpPr>
          <p:cNvPr id="5" name="Text Placeholder 4">
            <a:extLst>
              <a:ext uri="{FF2B5EF4-FFF2-40B4-BE49-F238E27FC236}">
                <a16:creationId xmlns:a16="http://schemas.microsoft.com/office/drawing/2014/main" id="{014B61AD-6B6B-8A42-9BCE-8EE879BD2315}"/>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CBA9897A-6379-D542-8CE0-88992C29930E}"/>
              </a:ext>
            </a:extLst>
          </p:cNvPr>
          <p:cNvSpPr>
            <a:spLocks noGrp="1"/>
          </p:cNvSpPr>
          <p:nvPr>
            <p:ph sz="quarter" idx="4"/>
          </p:nvPr>
        </p:nvSpPr>
        <p:spPr/>
        <p:txBody>
          <a:bodyPr/>
          <a:lstStyle/>
          <a:p>
            <a:endParaRPr lang="en-US"/>
          </a:p>
        </p:txBody>
      </p:sp>
      <p:sp>
        <p:nvSpPr>
          <p:cNvPr id="7" name="Date Placeholder 6">
            <a:extLst>
              <a:ext uri="{FF2B5EF4-FFF2-40B4-BE49-F238E27FC236}">
                <a16:creationId xmlns:a16="http://schemas.microsoft.com/office/drawing/2014/main" id="{41E28740-5F71-554F-8ED2-0AFB29C60B54}"/>
              </a:ext>
            </a:extLst>
          </p:cNvPr>
          <p:cNvSpPr>
            <a:spLocks noGrp="1"/>
          </p:cNvSpPr>
          <p:nvPr>
            <p:ph type="dt" sz="half" idx="10"/>
          </p:nvPr>
        </p:nvSpPr>
        <p:spPr/>
        <p:txBody>
          <a:bodyPr/>
          <a:lstStyle/>
          <a:p>
            <a:fld id="{C7B7F6DF-1663-2C42-9454-28E54CC9D8D3}" type="datetime4">
              <a:rPr lang="en-US" smtClean="0"/>
              <a:t>August 4, 2020</a:t>
            </a:fld>
            <a:endParaRPr lang="en-US"/>
          </a:p>
        </p:txBody>
      </p:sp>
      <p:sp>
        <p:nvSpPr>
          <p:cNvPr id="8" name="Footer Placeholder 7">
            <a:extLst>
              <a:ext uri="{FF2B5EF4-FFF2-40B4-BE49-F238E27FC236}">
                <a16:creationId xmlns:a16="http://schemas.microsoft.com/office/drawing/2014/main" id="{FDA71574-5AE9-B244-898A-7CEA2C8A9B38}"/>
              </a:ext>
            </a:extLst>
          </p:cNvPr>
          <p:cNvSpPr>
            <a:spLocks noGrp="1"/>
          </p:cNvSpPr>
          <p:nvPr>
            <p:ph type="ftr" sz="quarter" idx="11"/>
          </p:nvPr>
        </p:nvSpPr>
        <p:spPr/>
        <p:txBody>
          <a:bodyPr/>
          <a:lstStyle/>
          <a:p>
            <a:r>
              <a:rPr lang="en-US"/>
              <a:t>Zhuge/BJUT</a:t>
            </a:r>
          </a:p>
        </p:txBody>
      </p:sp>
      <p:sp>
        <p:nvSpPr>
          <p:cNvPr id="9" name="Slide Number Placeholder 8">
            <a:extLst>
              <a:ext uri="{FF2B5EF4-FFF2-40B4-BE49-F238E27FC236}">
                <a16:creationId xmlns:a16="http://schemas.microsoft.com/office/drawing/2014/main" id="{7A3728B4-65D5-ED40-BB9E-A514FC195785}"/>
              </a:ext>
            </a:extLst>
          </p:cNvPr>
          <p:cNvSpPr>
            <a:spLocks noGrp="1"/>
          </p:cNvSpPr>
          <p:nvPr>
            <p:ph type="sldNum" sz="quarter" idx="12"/>
          </p:nvPr>
        </p:nvSpPr>
        <p:spPr/>
        <p:txBody>
          <a:bodyPr/>
          <a:lstStyle/>
          <a:p>
            <a:fld id="{A6E4847A-C04D-C04D-8DF3-199E59DC8820}" type="slidenum">
              <a:rPr lang="en-US" smtClean="0"/>
              <a:t>7</a:t>
            </a:fld>
            <a:endParaRPr lang="en-US"/>
          </a:p>
        </p:txBody>
      </p:sp>
      <p:pic>
        <p:nvPicPr>
          <p:cNvPr id="13" name="Untitled.mov">
            <a:hlinkClick r:id="" action="ppaction://media"/>
            <a:extLst>
              <a:ext uri="{FF2B5EF4-FFF2-40B4-BE49-F238E27FC236}">
                <a16:creationId xmlns:a16="http://schemas.microsoft.com/office/drawing/2014/main" id="{280479A0-2F15-AF42-B4C0-A1CAF4AE7C69}"/>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839788" y="2895600"/>
            <a:ext cx="5157787" cy="2901950"/>
          </a:xfrm>
        </p:spPr>
      </p:pic>
    </p:spTree>
    <p:extLst>
      <p:ext uri="{BB962C8B-B14F-4D97-AF65-F5344CB8AC3E}">
        <p14:creationId xmlns:p14="http://schemas.microsoft.com/office/powerpoint/2010/main" val="4170909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7425"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A72D814-9027-1D44-95EA-F80DCC41B042}"/>
              </a:ext>
            </a:extLst>
          </p:cNvPr>
          <p:cNvSpPr>
            <a:spLocks noGrp="1"/>
          </p:cNvSpPr>
          <p:nvPr>
            <p:ph type="title"/>
          </p:nvPr>
        </p:nvSpPr>
        <p:spPr/>
        <p:txBody>
          <a:bodyPr/>
          <a:lstStyle/>
          <a:p>
            <a:endParaRPr lang="en-US" dirty="0"/>
          </a:p>
        </p:txBody>
      </p:sp>
      <p:sp>
        <p:nvSpPr>
          <p:cNvPr id="8" name="Content Placeholder 7">
            <a:extLst>
              <a:ext uri="{FF2B5EF4-FFF2-40B4-BE49-F238E27FC236}">
                <a16:creationId xmlns:a16="http://schemas.microsoft.com/office/drawing/2014/main" id="{20A59BBB-6E0C-3744-8FD0-7284CF4AF796}"/>
              </a:ext>
            </a:extLst>
          </p:cNvPr>
          <p:cNvSpPr>
            <a:spLocks noGrp="1"/>
          </p:cNvSpPr>
          <p:nvPr>
            <p:ph sz="half" idx="1"/>
          </p:nvPr>
        </p:nvSpPr>
        <p:spPr>
          <a:xfrm>
            <a:off x="838200" y="1825625"/>
            <a:ext cx="4994246" cy="4351338"/>
          </a:xfrm>
        </p:spPr>
        <p:txBody>
          <a:bodyPr/>
          <a:lstStyle/>
          <a:p>
            <a:r>
              <a:rPr lang="en-US" dirty="0"/>
              <a:t>a strong relationship between S and the mean expression level (E) of genes</a:t>
            </a:r>
          </a:p>
          <a:p>
            <a:r>
              <a:rPr lang="en-US" dirty="0"/>
              <a:t>b. LOESS (locally estimated scatterplot smoothing)</a:t>
            </a:r>
          </a:p>
        </p:txBody>
      </p:sp>
      <p:pic>
        <p:nvPicPr>
          <p:cNvPr id="10" name="Content Placeholder 9">
            <a:extLst>
              <a:ext uri="{FF2B5EF4-FFF2-40B4-BE49-F238E27FC236}">
                <a16:creationId xmlns:a16="http://schemas.microsoft.com/office/drawing/2014/main" id="{A5B5ED11-6CA3-1545-B488-3621974860A4}"/>
              </a:ext>
            </a:extLst>
          </p:cNvPr>
          <p:cNvPicPr>
            <a:picLocks noGrp="1" noChangeAspect="1"/>
          </p:cNvPicPr>
          <p:nvPr>
            <p:ph sz="half" idx="2"/>
          </p:nvPr>
        </p:nvPicPr>
        <p:blipFill>
          <a:blip r:embed="rId2"/>
          <a:stretch>
            <a:fillRect/>
          </a:stretch>
        </p:blipFill>
        <p:spPr>
          <a:xfrm>
            <a:off x="5921346" y="245543"/>
            <a:ext cx="6156353" cy="5701657"/>
          </a:xfrm>
          <a:prstGeom prst="rect">
            <a:avLst/>
          </a:prstGeom>
        </p:spPr>
      </p:pic>
      <p:sp>
        <p:nvSpPr>
          <p:cNvPr id="4" name="Date Placeholder 3">
            <a:extLst>
              <a:ext uri="{FF2B5EF4-FFF2-40B4-BE49-F238E27FC236}">
                <a16:creationId xmlns:a16="http://schemas.microsoft.com/office/drawing/2014/main" id="{6254C197-6BA2-FE4E-851C-52F13AC28A3F}"/>
              </a:ext>
            </a:extLst>
          </p:cNvPr>
          <p:cNvSpPr>
            <a:spLocks noGrp="1"/>
          </p:cNvSpPr>
          <p:nvPr>
            <p:ph type="dt" sz="half" idx="10"/>
          </p:nvPr>
        </p:nvSpPr>
        <p:spPr/>
        <p:txBody>
          <a:bodyPr/>
          <a:lstStyle/>
          <a:p>
            <a:fld id="{792EC67B-F084-D448-A0C9-81B2891A2DE4}" type="datetime4">
              <a:rPr lang="en-US" smtClean="0"/>
              <a:t>August 4, 2020</a:t>
            </a:fld>
            <a:endParaRPr lang="en-US"/>
          </a:p>
        </p:txBody>
      </p:sp>
      <p:sp>
        <p:nvSpPr>
          <p:cNvPr id="5" name="Footer Placeholder 4">
            <a:extLst>
              <a:ext uri="{FF2B5EF4-FFF2-40B4-BE49-F238E27FC236}">
                <a16:creationId xmlns:a16="http://schemas.microsoft.com/office/drawing/2014/main" id="{02236E66-7CF6-7B42-8F05-08D2F099E665}"/>
              </a:ext>
            </a:extLst>
          </p:cNvPr>
          <p:cNvSpPr>
            <a:spLocks noGrp="1"/>
          </p:cNvSpPr>
          <p:nvPr>
            <p:ph type="ftr" sz="quarter" idx="11"/>
          </p:nvPr>
        </p:nvSpPr>
        <p:spPr/>
        <p:txBody>
          <a:bodyPr/>
          <a:lstStyle/>
          <a:p>
            <a:r>
              <a:rPr lang="en-US"/>
              <a:t>Zhuge/BJUT</a:t>
            </a:r>
          </a:p>
        </p:txBody>
      </p:sp>
      <p:sp>
        <p:nvSpPr>
          <p:cNvPr id="6" name="Slide Number Placeholder 5">
            <a:extLst>
              <a:ext uri="{FF2B5EF4-FFF2-40B4-BE49-F238E27FC236}">
                <a16:creationId xmlns:a16="http://schemas.microsoft.com/office/drawing/2014/main" id="{3B87625C-A53A-924C-AE78-A3A3310C1337}"/>
              </a:ext>
            </a:extLst>
          </p:cNvPr>
          <p:cNvSpPr>
            <a:spLocks noGrp="1"/>
          </p:cNvSpPr>
          <p:nvPr>
            <p:ph type="sldNum" sz="quarter" idx="12"/>
          </p:nvPr>
        </p:nvSpPr>
        <p:spPr/>
        <p:txBody>
          <a:bodyPr/>
          <a:lstStyle/>
          <a:p>
            <a:fld id="{A6E4847A-C04D-C04D-8DF3-199E59DC8820}" type="slidenum">
              <a:rPr lang="en-US" smtClean="0"/>
              <a:t>8</a:t>
            </a:fld>
            <a:endParaRPr lang="en-US"/>
          </a:p>
        </p:txBody>
      </p:sp>
      <p:sp>
        <p:nvSpPr>
          <p:cNvPr id="11" name="Rectangle 10">
            <a:extLst>
              <a:ext uri="{FF2B5EF4-FFF2-40B4-BE49-F238E27FC236}">
                <a16:creationId xmlns:a16="http://schemas.microsoft.com/office/drawing/2014/main" id="{6D3D05B8-E014-2940-8665-BEBEF85FD193}"/>
              </a:ext>
            </a:extLst>
          </p:cNvPr>
          <p:cNvSpPr/>
          <p:nvPr/>
        </p:nvSpPr>
        <p:spPr>
          <a:xfrm>
            <a:off x="70555" y="5934670"/>
            <a:ext cx="12042423" cy="923330"/>
          </a:xfrm>
          <a:prstGeom prst="rect">
            <a:avLst/>
          </a:prstGeom>
          <a:solidFill>
            <a:schemeClr val="bg1"/>
          </a:solidFill>
        </p:spPr>
        <p:txBody>
          <a:bodyPr wrap="square">
            <a:spAutoFit/>
          </a:bodyPr>
          <a:lstStyle/>
          <a:p>
            <a:r>
              <a:rPr lang="en-US" sz="900" dirty="0">
                <a:latin typeface="Times New Roman" panose="02020603050405020304" pitchFamily="18" charset="0"/>
                <a:cs typeface="Times New Roman" panose="02020603050405020304" pitchFamily="18" charset="0"/>
              </a:rPr>
              <a:t>﻿Fig. 1 The expression entropy model. a Identifying pure cell subtypes in unsupervised single-cell data analysis. b The S–E plot of the Tabula </a:t>
            </a:r>
            <a:r>
              <a:rPr lang="en-US" sz="900" dirty="0" err="1">
                <a:latin typeface="Times New Roman" panose="02020603050405020304" pitchFamily="18" charset="0"/>
                <a:cs typeface="Times New Roman" panose="02020603050405020304" pitchFamily="18" charset="0"/>
              </a:rPr>
              <a:t>Muris</a:t>
            </a:r>
            <a:r>
              <a:rPr lang="en-US" sz="900" dirty="0">
                <a:latin typeface="Times New Roman" panose="02020603050405020304" pitchFamily="18" charset="0"/>
                <a:cs typeface="Times New Roman" panose="02020603050405020304" pitchFamily="18" charset="0"/>
              </a:rPr>
              <a:t> (droplet) dataset. Each point represents one gene. The relationship between S and E was fitted with LOESS regression for each gene. c The S–E plot of a T-cell dataset27 obtained by Smart-seq2 protocol. d Accuracy in identifying differentially expressed genes on data simulated from both NB (left) and ZINB (right) distribution, with subpopulation containing 50% of the cells. The center line indicates the median AUC value. The lower and upper hinges represent the 25th and 75th percentiles, respectively, and whiskers denote 1.5 times the interquartile range. Discriminating power of genes selected by S–E model, HVG, Gini, M3Drop, </a:t>
            </a:r>
            <a:r>
              <a:rPr lang="en-US" sz="900" dirty="0" err="1">
                <a:latin typeface="Times New Roman" panose="02020603050405020304" pitchFamily="18" charset="0"/>
                <a:cs typeface="Times New Roman" panose="02020603050405020304" pitchFamily="18" charset="0"/>
              </a:rPr>
              <a:t>SCTransform</a:t>
            </a:r>
            <a:r>
              <a:rPr lang="en-US" sz="900" dirty="0">
                <a:latin typeface="Times New Roman" panose="02020603050405020304" pitchFamily="18" charset="0"/>
                <a:cs typeface="Times New Roman" panose="02020603050405020304" pitchFamily="18" charset="0"/>
              </a:rPr>
              <a:t>, Fano factor, and RaceID3 (“Methods”) estimated by RF with 50 times cross-validation on both droplet-based dataset (e) and full-length-based dataset (f) listed in Supplementary Table 1. The classification accuracy was measured as the percentage of query cells that were assigned the correct label. The center line indicates the median classification accuracy. The lower and upper hinges represent the 25th and 75th percentiles, respectively, and whiskers denote 1.5 times the interquartile range. g Reproducibility of features of brain replicates (Supplementary Table 3). h ARI for the dataset comprising five cell lines6 when different feature selection methods were used.</a:t>
            </a:r>
          </a:p>
        </p:txBody>
      </p:sp>
    </p:spTree>
    <p:extLst>
      <p:ext uri="{BB962C8B-B14F-4D97-AF65-F5344CB8AC3E}">
        <p14:creationId xmlns:p14="http://schemas.microsoft.com/office/powerpoint/2010/main" val="1177620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02C26-C504-3848-8A93-B915D1080EBB}"/>
              </a:ext>
            </a:extLst>
          </p:cNvPr>
          <p:cNvSpPr>
            <a:spLocks noGrp="1"/>
          </p:cNvSpPr>
          <p:nvPr>
            <p:ph type="title"/>
          </p:nvPr>
        </p:nvSpPr>
        <p:spPr/>
        <p:txBody>
          <a:bodyPr/>
          <a:lstStyle/>
          <a:p>
            <a:r>
              <a:rPr lang="en-US" dirty="0"/>
              <a:t>Comparison of accuracy </a:t>
            </a:r>
            <a:r>
              <a:rPr lang="ja-JP" altLang="en-US"/>
              <a:t>人造数据</a:t>
            </a:r>
            <a:r>
              <a:rPr lang="zh-CN" altLang="en-US" dirty="0"/>
              <a:t> </a:t>
            </a:r>
            <a:r>
              <a:rPr lang="en-US" altLang="zh-CN" dirty="0"/>
              <a:t>(Fig. 1d)</a:t>
            </a:r>
            <a:endParaRPr lang="en-US" dirty="0"/>
          </a:p>
        </p:txBody>
      </p:sp>
      <p:sp>
        <p:nvSpPr>
          <p:cNvPr id="12" name="Text Placeholder 11">
            <a:extLst>
              <a:ext uri="{FF2B5EF4-FFF2-40B4-BE49-F238E27FC236}">
                <a16:creationId xmlns:a16="http://schemas.microsoft.com/office/drawing/2014/main" id="{4EC3CED8-D086-274B-857A-39B3DB01B21B}"/>
              </a:ext>
            </a:extLst>
          </p:cNvPr>
          <p:cNvSpPr>
            <a:spLocks noGrp="1"/>
          </p:cNvSpPr>
          <p:nvPr>
            <p:ph type="body" idx="1"/>
          </p:nvPr>
        </p:nvSpPr>
        <p:spPr/>
        <p:txBody>
          <a:bodyPr/>
          <a:lstStyle/>
          <a:p>
            <a:r>
              <a:rPr lang="en-US" dirty="0"/>
              <a:t>Negative binomial</a:t>
            </a:r>
          </a:p>
        </p:txBody>
      </p:sp>
      <p:pic>
        <p:nvPicPr>
          <p:cNvPr id="10" name="Content Placeholder 7">
            <a:extLst>
              <a:ext uri="{FF2B5EF4-FFF2-40B4-BE49-F238E27FC236}">
                <a16:creationId xmlns:a16="http://schemas.microsoft.com/office/drawing/2014/main" id="{82267D3B-ECE2-4E45-84D0-159343C43EF2}"/>
              </a:ext>
            </a:extLst>
          </p:cNvPr>
          <p:cNvPicPr>
            <a:picLocks noGrp="1" noChangeAspect="1"/>
          </p:cNvPicPr>
          <p:nvPr>
            <p:ph sz="half" idx="2"/>
          </p:nvPr>
        </p:nvPicPr>
        <p:blipFill>
          <a:blip r:embed="rId3"/>
          <a:stretch>
            <a:fillRect/>
          </a:stretch>
        </p:blipFill>
        <p:spPr>
          <a:xfrm>
            <a:off x="838200" y="2505074"/>
            <a:ext cx="4247508" cy="3910701"/>
          </a:xfrm>
          <a:prstGeom prst="rect">
            <a:avLst/>
          </a:prstGeom>
        </p:spPr>
      </p:pic>
      <p:sp>
        <p:nvSpPr>
          <p:cNvPr id="13" name="Text Placeholder 12">
            <a:extLst>
              <a:ext uri="{FF2B5EF4-FFF2-40B4-BE49-F238E27FC236}">
                <a16:creationId xmlns:a16="http://schemas.microsoft.com/office/drawing/2014/main" id="{AEBC9BD3-978B-E849-A002-E6AE93365A53}"/>
              </a:ext>
            </a:extLst>
          </p:cNvPr>
          <p:cNvSpPr>
            <a:spLocks noGrp="1"/>
          </p:cNvSpPr>
          <p:nvPr>
            <p:ph type="body" sz="quarter" idx="3"/>
          </p:nvPr>
        </p:nvSpPr>
        <p:spPr/>
        <p:txBody>
          <a:bodyPr/>
          <a:lstStyle/>
          <a:p>
            <a:r>
              <a:rPr lang="en-US" dirty="0"/>
              <a:t>Zero inflated negative binomial</a:t>
            </a:r>
          </a:p>
        </p:txBody>
      </p:sp>
      <p:pic>
        <p:nvPicPr>
          <p:cNvPr id="11" name="Content Placeholder 7">
            <a:extLst>
              <a:ext uri="{FF2B5EF4-FFF2-40B4-BE49-F238E27FC236}">
                <a16:creationId xmlns:a16="http://schemas.microsoft.com/office/drawing/2014/main" id="{7C944E07-AC12-6E42-AF22-C9B37190EDD8}"/>
              </a:ext>
            </a:extLst>
          </p:cNvPr>
          <p:cNvPicPr>
            <a:picLocks noGrp="1" noChangeAspect="1"/>
          </p:cNvPicPr>
          <p:nvPr>
            <p:ph sz="quarter" idx="4"/>
          </p:nvPr>
        </p:nvPicPr>
        <p:blipFill>
          <a:blip r:embed="rId3"/>
          <a:stretch>
            <a:fillRect/>
          </a:stretch>
        </p:blipFill>
        <p:spPr>
          <a:xfrm>
            <a:off x="6172199" y="2505073"/>
            <a:ext cx="4204699" cy="3871287"/>
          </a:xfrm>
          <a:prstGeom prst="rect">
            <a:avLst/>
          </a:prstGeom>
        </p:spPr>
      </p:pic>
      <p:sp>
        <p:nvSpPr>
          <p:cNvPr id="5" name="Date Placeholder 4">
            <a:extLst>
              <a:ext uri="{FF2B5EF4-FFF2-40B4-BE49-F238E27FC236}">
                <a16:creationId xmlns:a16="http://schemas.microsoft.com/office/drawing/2014/main" id="{911C145A-6A51-C148-968E-F00A865F8B0A}"/>
              </a:ext>
            </a:extLst>
          </p:cNvPr>
          <p:cNvSpPr>
            <a:spLocks noGrp="1"/>
          </p:cNvSpPr>
          <p:nvPr>
            <p:ph type="dt" sz="half" idx="10"/>
          </p:nvPr>
        </p:nvSpPr>
        <p:spPr/>
        <p:txBody>
          <a:bodyPr/>
          <a:lstStyle/>
          <a:p>
            <a:fld id="{6CF329B3-5248-E540-8CCA-FF7241AF850B}" type="datetime4">
              <a:rPr lang="en-US" smtClean="0"/>
              <a:t>August 4, 2020</a:t>
            </a:fld>
            <a:endParaRPr lang="en-US"/>
          </a:p>
        </p:txBody>
      </p:sp>
      <p:sp>
        <p:nvSpPr>
          <p:cNvPr id="6" name="Footer Placeholder 5">
            <a:extLst>
              <a:ext uri="{FF2B5EF4-FFF2-40B4-BE49-F238E27FC236}">
                <a16:creationId xmlns:a16="http://schemas.microsoft.com/office/drawing/2014/main" id="{35B3D973-572B-AD42-8608-38B5276BC8B2}"/>
              </a:ext>
            </a:extLst>
          </p:cNvPr>
          <p:cNvSpPr>
            <a:spLocks noGrp="1"/>
          </p:cNvSpPr>
          <p:nvPr>
            <p:ph type="ftr" sz="quarter" idx="11"/>
          </p:nvPr>
        </p:nvSpPr>
        <p:spPr/>
        <p:txBody>
          <a:bodyPr/>
          <a:lstStyle/>
          <a:p>
            <a:r>
              <a:rPr lang="en-US"/>
              <a:t>Zhuge/BJUT</a:t>
            </a:r>
          </a:p>
        </p:txBody>
      </p:sp>
      <p:sp>
        <p:nvSpPr>
          <p:cNvPr id="7" name="Slide Number Placeholder 6">
            <a:extLst>
              <a:ext uri="{FF2B5EF4-FFF2-40B4-BE49-F238E27FC236}">
                <a16:creationId xmlns:a16="http://schemas.microsoft.com/office/drawing/2014/main" id="{A3E2F594-BE78-F44B-88FC-E0B2D55DB989}"/>
              </a:ext>
            </a:extLst>
          </p:cNvPr>
          <p:cNvSpPr>
            <a:spLocks noGrp="1"/>
          </p:cNvSpPr>
          <p:nvPr>
            <p:ph type="sldNum" sz="quarter" idx="12"/>
          </p:nvPr>
        </p:nvSpPr>
        <p:spPr/>
        <p:txBody>
          <a:bodyPr/>
          <a:lstStyle/>
          <a:p>
            <a:fld id="{A6E4847A-C04D-C04D-8DF3-199E59DC8820}" type="slidenum">
              <a:rPr lang="en-US" smtClean="0"/>
              <a:t>9</a:t>
            </a:fld>
            <a:endParaRPr lang="en-US"/>
          </a:p>
        </p:txBody>
      </p:sp>
    </p:spTree>
    <p:extLst>
      <p:ext uri="{BB962C8B-B14F-4D97-AF65-F5344CB8AC3E}">
        <p14:creationId xmlns:p14="http://schemas.microsoft.com/office/powerpoint/2010/main" val="30816247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wrap="none">
        <a:spAutoFit/>
      </a:bodyPr>
      <a:lstStyle>
        <a:defPPr algn="l">
          <a:defRPr b="1" dirty="0" err="1">
            <a:latin typeface="Times New Roman" panose="02020603050405020304" pitchFamily="18" charset="0"/>
            <a:ea typeface="SimSun" panose="02010600030101010101" pitchFamily="2" charset="-122"/>
            <a:cs typeface="Times New Roman" panose="02020603050405020304" pitchFamily="18"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3196</TotalTime>
  <Words>1060</Words>
  <Application>Microsoft Macintosh PowerPoint</Application>
  <PresentationFormat>Widescreen</PresentationFormat>
  <Paragraphs>142</Paragraphs>
  <Slides>19</Slides>
  <Notes>6</Notes>
  <HiddenSlides>1</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SimSun</vt:lpstr>
      <vt:lpstr>游ゴシック</vt:lpstr>
      <vt:lpstr>Arial</vt:lpstr>
      <vt:lpstr>Calibri</vt:lpstr>
      <vt:lpstr>Cambria Math</vt:lpstr>
      <vt:lpstr>Times New Roman</vt:lpstr>
      <vt:lpstr>Office Theme</vt:lpstr>
      <vt:lpstr>文献分享</vt:lpstr>
      <vt:lpstr>文章概况</vt:lpstr>
      <vt:lpstr>Negative binomial distributions</vt:lpstr>
      <vt:lpstr>Models</vt:lpstr>
      <vt:lpstr>More on Gamma distribution</vt:lpstr>
      <vt:lpstr>其他文中未标明的术语</vt:lpstr>
      <vt:lpstr>PowerPoint Presentation</vt:lpstr>
      <vt:lpstr>PowerPoint Presentation</vt:lpstr>
      <vt:lpstr>Comparison of accuracy 人造数据 (Fig. 1d)</vt:lpstr>
      <vt:lpstr>区分能力的比较</vt:lpstr>
      <vt:lpstr>PowerPoint Presentation</vt:lpstr>
      <vt:lpstr>PowerPoint Presentation</vt:lpstr>
      <vt:lpstr>PowerPoint Presentation</vt:lpstr>
      <vt:lpstr>Robustness</vt:lpstr>
      <vt:lpstr>Simulated datasets</vt:lpstr>
      <vt:lpstr>用在浸润的B细胞数据上</vt:lpstr>
      <vt:lpstr>用在脑数据上</vt:lpstr>
      <vt:lpstr>Datasets</vt:lpstr>
      <vt:lpstr>Take-home messages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文献分享</dc:title>
  <dc:creator>Microsoft Office User</dc:creator>
  <cp:lastModifiedBy>Microsoft Office User</cp:lastModifiedBy>
  <cp:revision>63</cp:revision>
  <dcterms:created xsi:type="dcterms:W3CDTF">2020-07-30T03:39:54Z</dcterms:created>
  <dcterms:modified xsi:type="dcterms:W3CDTF">2020-08-04T09:38:27Z</dcterms:modified>
</cp:coreProperties>
</file>

<file path=docProps/thumbnail.jpeg>
</file>